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Fira Sans Extra Condensed Medium"/>
      <p:regular r:id="rId27"/>
      <p:bold r:id="rId28"/>
      <p:italic r:id="rId29"/>
      <p:boldItalic r:id="rId30"/>
    </p:embeddedFont>
    <p:embeddedFont>
      <p:font typeface="Roboto Condensed"/>
      <p:regular r:id="rId31"/>
      <p:bold r:id="rId32"/>
      <p:italic r:id="rId33"/>
      <p:boldItalic r:id="rId34"/>
    </p:embeddedFont>
    <p:embeddedFont>
      <p:font typeface="Squada One"/>
      <p:regular r:id="rId35"/>
    </p:embeddedFont>
    <p:embeddedFont>
      <p:font typeface="Roboto Condensed Light"/>
      <p:regular r:id="rId36"/>
      <p:bold r:id="rId37"/>
      <p:italic r:id="rId38"/>
      <p:boldItalic r:id="rId39"/>
    </p:embeddedFont>
    <p:embeddedFont>
      <p:font typeface="Exo 2"/>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xo2-regular.fntdata"/><Relationship Id="rId20" Type="http://schemas.openxmlformats.org/officeDocument/2006/relationships/slide" Target="slides/slide16.xml"/><Relationship Id="rId42" Type="http://schemas.openxmlformats.org/officeDocument/2006/relationships/font" Target="fonts/Exo2-italic.fntdata"/><Relationship Id="rId41" Type="http://schemas.openxmlformats.org/officeDocument/2006/relationships/font" Target="fonts/Exo2-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Exo2-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regular.fntdata"/><Relationship Id="rId30" Type="http://schemas.openxmlformats.org/officeDocument/2006/relationships/font" Target="fonts/FiraSansExtraCondensedMedium-boldItalic.fntdata"/><Relationship Id="rId11" Type="http://schemas.openxmlformats.org/officeDocument/2006/relationships/slide" Target="slides/slide7.xml"/><Relationship Id="rId33" Type="http://schemas.openxmlformats.org/officeDocument/2006/relationships/font" Target="fonts/RobotoCondensed-italic.fntdata"/><Relationship Id="rId10" Type="http://schemas.openxmlformats.org/officeDocument/2006/relationships/slide" Target="slides/slide6.xml"/><Relationship Id="rId32" Type="http://schemas.openxmlformats.org/officeDocument/2006/relationships/font" Target="fonts/RobotoCondensed-bold.fntdata"/><Relationship Id="rId13" Type="http://schemas.openxmlformats.org/officeDocument/2006/relationships/slide" Target="slides/slide9.xml"/><Relationship Id="rId35" Type="http://schemas.openxmlformats.org/officeDocument/2006/relationships/font" Target="fonts/SquadaOne-regular.fntdata"/><Relationship Id="rId12" Type="http://schemas.openxmlformats.org/officeDocument/2006/relationships/slide" Target="slides/slide8.xml"/><Relationship Id="rId34" Type="http://schemas.openxmlformats.org/officeDocument/2006/relationships/font" Target="fonts/RobotoCondensed-boldItalic.fntdata"/><Relationship Id="rId15" Type="http://schemas.openxmlformats.org/officeDocument/2006/relationships/slide" Target="slides/slide11.xml"/><Relationship Id="rId37" Type="http://schemas.openxmlformats.org/officeDocument/2006/relationships/font" Target="fonts/RobotoCondensedLight-bold.fntdata"/><Relationship Id="rId14" Type="http://schemas.openxmlformats.org/officeDocument/2006/relationships/slide" Target="slides/slide10.xml"/><Relationship Id="rId36" Type="http://schemas.openxmlformats.org/officeDocument/2006/relationships/font" Target="fonts/RobotoCondensedLight-regular.fntdata"/><Relationship Id="rId17" Type="http://schemas.openxmlformats.org/officeDocument/2006/relationships/slide" Target="slides/slide13.xml"/><Relationship Id="rId39" Type="http://schemas.openxmlformats.org/officeDocument/2006/relationships/font" Target="fonts/RobotoCondensedLight-boldItalic.fntdata"/><Relationship Id="rId16" Type="http://schemas.openxmlformats.org/officeDocument/2006/relationships/slide" Target="slides/slide12.xml"/><Relationship Id="rId38" Type="http://schemas.openxmlformats.org/officeDocument/2006/relationships/font" Target="fonts/RobotoCondensed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ruise_control" TargetMode="External"/><Relationship Id="rId3" Type="http://schemas.openxmlformats.org/officeDocument/2006/relationships/hyperlink" Target="https://en.wikipedia.org/wiki/Adaptive_Cruise_Control" TargetMode="External"/><Relationship Id="rId4" Type="http://schemas.openxmlformats.org/officeDocument/2006/relationships/hyperlink" Target="https://en.wikipedia.org/wiki/Automatic_Parking" TargetMode="External"/><Relationship Id="rId5" Type="http://schemas.openxmlformats.org/officeDocument/2006/relationships/hyperlink" Target="https://en.wikipedia.org/wiki/Lane_departure_warning_system" TargetMode="External"/><Relationship Id="rId6" Type="http://schemas.openxmlformats.org/officeDocument/2006/relationships/hyperlink" Target="https://en.wikipedia.org/wiki/Automatic_Emergency_Braking" TargetMode="External"/><Relationship Id="rId7" Type="http://schemas.openxmlformats.org/officeDocument/2006/relationships/hyperlink" Target="https://en.wikipedia.org/wiki/Lane_centering" TargetMode="External"/><Relationship Id="rId8" Type="http://schemas.openxmlformats.org/officeDocument/2006/relationships/hyperlink" Target="https://en.wikipedia.org/wiki/Geo-fenc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160190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160190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1601906c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1601906c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1601906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1601906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1601906c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1601906c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1601906c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1601906c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1601906c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1601906c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was an experiment in the 60s which had people ad inister increasingly severe shocks, uo to a stenght that had clear warnings about how dangerous it was  to a person (they were an actor but the participants didn’t know that) on the other side of a wall just because they were following orders from an authority figure and therfore did not feel they held the blame for any injury caused to the other party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1601906c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1601906c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1601906c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1601906c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1601906c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1601906c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1601906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1601906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f272a69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f272a69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1601906c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1601906c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Autonomous cars are already somehting that is engrained in our lives and is not this idea of the </a:t>
            </a:r>
            <a:r>
              <a:rPr lang="en"/>
              <a:t>future.</a:t>
            </a:r>
            <a:endParaRPr/>
          </a:p>
          <a:p>
            <a:pPr indent="0" lvl="0" marL="0" rtl="0" algn="l">
              <a:spcBef>
                <a:spcPts val="0"/>
              </a:spcBef>
              <a:spcAft>
                <a:spcPts val="0"/>
              </a:spcAft>
              <a:buNone/>
            </a:pPr>
            <a:r>
              <a:rPr lang="en"/>
              <a:t>You’ll have seen </a:t>
            </a:r>
            <a:r>
              <a:rPr lang="en"/>
              <a:t>Google’s captcha’s which are used in the training of AI driving, threse contain images of roads usually, pdestrian crossings we see these all the time </a:t>
            </a:r>
            <a:endParaRPr/>
          </a:p>
          <a:p>
            <a:pPr indent="0" lvl="0" marL="0" rtl="0" algn="l">
              <a:spcBef>
                <a:spcPts val="0"/>
              </a:spcBef>
              <a:spcAft>
                <a:spcPts val="0"/>
              </a:spcAft>
              <a:buNone/>
            </a:pPr>
            <a:r>
              <a:rPr lang="en"/>
              <a:t>And even big nbames in the industry are becoming part of celebrity culture and even in pop culture autonomous cars are everywhrre, For example Pizza hut working on their AI pizza delivery truck was uncannily familiar to the black mirror episode where somoene was killed but an AI pizza truck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1601906c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1601906c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685800" rtl="0" algn="l">
              <a:lnSpc>
                <a:spcPct val="115000"/>
              </a:lnSpc>
              <a:spcBef>
                <a:spcPts val="600"/>
              </a:spcBef>
              <a:spcAft>
                <a:spcPts val="0"/>
              </a:spcAft>
              <a:buClr>
                <a:srgbClr val="222222"/>
              </a:buClr>
              <a:buSzPts val="1050"/>
              <a:buChar char="●"/>
            </a:pPr>
            <a:r>
              <a:rPr lang="en" sz="1050">
                <a:solidFill>
                  <a:srgbClr val="222222"/>
                </a:solidFill>
                <a:highlight>
                  <a:srgbClr val="FFFFFF"/>
                </a:highlight>
              </a:rPr>
              <a:t>Level 1 ("hands on"): The driver and the automated system share control of the vehicle. </a:t>
            </a:r>
            <a:endParaRPr sz="1050">
              <a:solidFill>
                <a:srgbClr val="222222"/>
              </a:solidFill>
              <a:highlight>
                <a:srgbClr val="FFFFFF"/>
              </a:highlight>
            </a:endParaRPr>
          </a:p>
          <a:p>
            <a:pPr indent="-298450" lvl="1" marL="914400" rtl="0" algn="l">
              <a:lnSpc>
                <a:spcPct val="115000"/>
              </a:lnSpc>
              <a:spcBef>
                <a:spcPts val="0"/>
              </a:spcBef>
              <a:spcAft>
                <a:spcPts val="0"/>
              </a:spcAft>
              <a:buSzPts val="1100"/>
              <a:buAutoNum type="alphaLcPeriod"/>
            </a:pPr>
            <a:r>
              <a:rPr lang="en" sz="1050">
                <a:solidFill>
                  <a:srgbClr val="222222"/>
                </a:solidFill>
                <a:highlight>
                  <a:srgbClr val="FFFFFF"/>
                </a:highlight>
              </a:rPr>
              <a:t>Examples are </a:t>
            </a:r>
            <a:r>
              <a:rPr lang="en" sz="1050">
                <a:solidFill>
                  <a:srgbClr val="0B0080"/>
                </a:solidFill>
                <a:highlight>
                  <a:srgbClr val="FFFFFF"/>
                </a:highlight>
                <a:uFill>
                  <a:noFill/>
                </a:uFill>
                <a:hlinkClick r:id="rId2"/>
              </a:rPr>
              <a:t>Cruise Control</a:t>
            </a:r>
            <a:r>
              <a:rPr lang="en"/>
              <a:t>, </a:t>
            </a:r>
            <a:r>
              <a:rPr lang="en" sz="1050">
                <a:solidFill>
                  <a:srgbClr val="0B0080"/>
                </a:solidFill>
                <a:highlight>
                  <a:srgbClr val="FFFFFF"/>
                </a:highlight>
                <a:uFill>
                  <a:noFill/>
                </a:uFill>
                <a:hlinkClick r:id="rId3"/>
              </a:rPr>
              <a:t>Adaptive Cruise Control</a:t>
            </a:r>
            <a:r>
              <a:rPr lang="en"/>
              <a:t>, </a:t>
            </a:r>
            <a:r>
              <a:rPr lang="en" sz="1050">
                <a:solidFill>
                  <a:srgbClr val="0B0080"/>
                </a:solidFill>
                <a:highlight>
                  <a:srgbClr val="FFFFFF"/>
                </a:highlight>
                <a:uFill>
                  <a:noFill/>
                </a:uFill>
                <a:hlinkClick r:id="rId4"/>
              </a:rPr>
              <a:t>Parking Assistance</a:t>
            </a:r>
            <a:r>
              <a:rPr lang="en" sz="1050">
                <a:solidFill>
                  <a:srgbClr val="222222"/>
                </a:solidFill>
                <a:highlight>
                  <a:srgbClr val="FFFFFF"/>
                </a:highlight>
              </a:rPr>
              <a:t>, </a:t>
            </a:r>
            <a:r>
              <a:rPr lang="en" sz="1050">
                <a:solidFill>
                  <a:srgbClr val="0B0080"/>
                </a:solidFill>
                <a:highlight>
                  <a:srgbClr val="FFFFFF"/>
                </a:highlight>
                <a:uFill>
                  <a:noFill/>
                </a:uFill>
                <a:hlinkClick r:id="rId5"/>
              </a:rPr>
              <a:t>Lane Keeping Assistance</a:t>
            </a:r>
            <a:r>
              <a:rPr lang="en" sz="1050">
                <a:solidFill>
                  <a:srgbClr val="222222"/>
                </a:solidFill>
                <a:highlight>
                  <a:srgbClr val="FFFFFF"/>
                </a:highlight>
              </a:rPr>
              <a:t>, </a:t>
            </a:r>
            <a:r>
              <a:rPr lang="en" sz="1050">
                <a:solidFill>
                  <a:srgbClr val="0B0080"/>
                </a:solidFill>
                <a:highlight>
                  <a:srgbClr val="FFFFFF"/>
                </a:highlight>
                <a:uFill>
                  <a:noFill/>
                </a:uFill>
                <a:hlinkClick r:id="rId6"/>
              </a:rPr>
              <a:t>Automatic Emergency Braking</a:t>
            </a:r>
            <a:r>
              <a:rPr lang="en" sz="1050">
                <a:solidFill>
                  <a:srgbClr val="222222"/>
                </a:solidFill>
                <a:highlight>
                  <a:srgbClr val="FFFFFF"/>
                </a:highlight>
              </a:rPr>
              <a:t> </a:t>
            </a:r>
            <a:endParaRPr baseline="30000" sz="1400">
              <a:solidFill>
                <a:srgbClr val="0B0080"/>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2 ("hands off"): The automated system takes full control of the vehicle: accelerating, braking, and </a:t>
            </a:r>
            <a:r>
              <a:rPr lang="en" sz="1050">
                <a:solidFill>
                  <a:srgbClr val="0B0080"/>
                </a:solidFill>
                <a:highlight>
                  <a:srgbClr val="FFFFFF"/>
                </a:highlight>
                <a:uFill>
                  <a:noFill/>
                </a:uFill>
                <a:hlinkClick r:id="rId7"/>
              </a:rPr>
              <a:t>steering</a:t>
            </a:r>
            <a:r>
              <a:rPr lang="en" sz="1050">
                <a:solidFill>
                  <a:srgbClr val="222222"/>
                </a:solidFill>
                <a:highlight>
                  <a:srgbClr val="FFFFFF"/>
                </a:highlight>
              </a:rPr>
              <a:t>. The driver must monitor the driving and be prepared to intervene immediately at any time if the automated system fails to respond properly. Usually wheel contact at all times</a:t>
            </a:r>
            <a:endParaRPr sz="1050">
              <a:solidFill>
                <a:srgbClr val="222222"/>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3 ("eyes off"): The driver can safely turn their attention away from the driving tasks</a:t>
            </a:r>
            <a:endParaRPr sz="1050">
              <a:solidFill>
                <a:srgbClr val="222222"/>
              </a:solidFill>
              <a:highlight>
                <a:srgbClr val="FFFFFF"/>
              </a:highlight>
            </a:endParaRPr>
          </a:p>
          <a:p>
            <a:pPr indent="-298450" lvl="1" marL="914400" rtl="0" algn="l">
              <a:lnSpc>
                <a:spcPct val="115000"/>
              </a:lnSpc>
              <a:spcBef>
                <a:spcPts val="0"/>
              </a:spcBef>
              <a:spcAft>
                <a:spcPts val="0"/>
              </a:spcAft>
              <a:buSzPts val="1100"/>
              <a:buAutoNum type="alphaLcPeriod"/>
            </a:pPr>
            <a:r>
              <a:rPr lang="en" sz="1050">
                <a:solidFill>
                  <a:srgbClr val="222222"/>
                </a:solidFill>
                <a:highlight>
                  <a:srgbClr val="FFFFFF"/>
                </a:highlight>
              </a:rPr>
              <a:t>The vehicle will handle situations that call for an immediate response, like emergency braking. </a:t>
            </a:r>
            <a:endParaRPr sz="1050">
              <a:solidFill>
                <a:srgbClr val="222222"/>
              </a:solidFill>
              <a:highlight>
                <a:srgbClr val="FFFFFF"/>
              </a:highlight>
            </a:endParaRPr>
          </a:p>
          <a:p>
            <a:pPr indent="-298450" lvl="1" marL="914400" rtl="0" algn="l">
              <a:lnSpc>
                <a:spcPct val="115000"/>
              </a:lnSpc>
              <a:spcBef>
                <a:spcPts val="0"/>
              </a:spcBef>
              <a:spcAft>
                <a:spcPts val="0"/>
              </a:spcAft>
              <a:buSzPts val="1100"/>
              <a:buAutoNum type="alphaLcPeriod"/>
            </a:pPr>
            <a:r>
              <a:rPr lang="en" sz="1050">
                <a:solidFill>
                  <a:srgbClr val="222222"/>
                </a:solidFill>
                <a:highlight>
                  <a:srgbClr val="FFFFFF"/>
                </a:highlight>
              </a:rPr>
              <a:t>The driver must still be prepared to intervene within some limited time, specified by the manufacturer, when called upon by the vehicle to do so.</a:t>
            </a:r>
            <a:endParaRPr sz="1050">
              <a:solidFill>
                <a:srgbClr val="222222"/>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4 ("mind off"): As level 3, but no driver attention is ever required for safety, e.g. the driver may safely go to sleep or leave the driver's seat. Self-driving is supported only in limited spatial areas (</a:t>
            </a:r>
            <a:r>
              <a:rPr lang="en" sz="1050">
                <a:solidFill>
                  <a:srgbClr val="0B0080"/>
                </a:solidFill>
                <a:highlight>
                  <a:srgbClr val="FFFFFF"/>
                </a:highlight>
                <a:uFill>
                  <a:noFill/>
                </a:uFill>
                <a:hlinkClick r:id="rId8"/>
              </a:rPr>
              <a:t>geofenced</a:t>
            </a:r>
            <a:r>
              <a:rPr lang="en" sz="1050">
                <a:solidFill>
                  <a:srgbClr val="222222"/>
                </a:solidFill>
                <a:highlight>
                  <a:srgbClr val="FFFFFF"/>
                </a:highlight>
              </a:rPr>
              <a:t>) or under special circumstances. Outside of these areas or circumstances, the vehicle must be able to safely abort the trip, e.g. park the car, if the driver does not retake control. An example would be a robotic taxi or a robotic delivery service.</a:t>
            </a:r>
            <a:endParaRPr sz="1050">
              <a:solidFill>
                <a:srgbClr val="222222"/>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5 ("steering wheel optional"): No human intervention is required at all. An example would be a robotic taxi that works an all roads all over the world, all year around, in all weather conditions.</a:t>
            </a:r>
            <a:endParaRPr sz="1050">
              <a:solidFill>
                <a:srgbClr val="222222"/>
              </a:solidFill>
              <a:highlight>
                <a:srgbClr val="FFFFFF"/>
              </a:highlight>
            </a:endParaRPr>
          </a:p>
          <a:p>
            <a:pPr indent="0" lvl="0" marL="0" rtl="0" algn="l">
              <a:spcBef>
                <a:spcPts val="1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many ethical issues associated with Autonomous cars, from human safetly - are the people inside the are safe and re the people outside, other dirvers, pedestrians safe?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Globablly autonomous cars are being developed by many companies and most car manufacterers are working on them so rules definitely need to be set about accountablility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AI itself cannot really be to blame </a:t>
            </a:r>
            <a:endParaRPr sz="1200"/>
          </a:p>
          <a:p>
            <a:pPr indent="0" lvl="0" marL="0" rtl="0" algn="l">
              <a:spcBef>
                <a:spcPts val="0"/>
              </a:spcBef>
              <a:spcAft>
                <a:spcPts val="0"/>
              </a:spcAft>
              <a:buNone/>
            </a:pPr>
            <a:r>
              <a:rPr lang="en" sz="1200"/>
              <a:t>WHen it comes to AI there is a huge difference between a humans automatic reaction and an AI’s calculate decision to choose one life over another</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000"/>
              <a:buNone/>
              <a:defRPr sz="14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3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000"/>
              <a:buNone/>
              <a:defRPr sz="14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100"/>
              <a:buNone/>
              <a:defRPr sz="13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3.jpg"/><Relationship Id="rId6"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one.nhtsa.gov/Data" TargetMode="Externa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s://cdn.oemoffhighway.com/files/base/acbm/ooh/document/2016/03/automated_driving.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30097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t>Who should be held legally accountable in event of an accident?</a:t>
            </a:r>
            <a:endParaRPr sz="1400"/>
          </a:p>
        </p:txBody>
      </p:sp>
      <p:sp>
        <p:nvSpPr>
          <p:cNvPr id="133" name="Google Shape;133;p26"/>
          <p:cNvSpPr txBox="1"/>
          <p:nvPr>
            <p:ph type="ctrTitle"/>
          </p:nvPr>
        </p:nvSpPr>
        <p:spPr>
          <a:xfrm>
            <a:off x="1135981" y="1393699"/>
            <a:ext cx="6886800" cy="1782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AUTONOMOUS </a:t>
            </a:r>
            <a:endParaRPr/>
          </a:p>
          <a:p>
            <a:pPr indent="0" lvl="0" marL="0" rtl="0" algn="r">
              <a:spcBef>
                <a:spcPts val="0"/>
              </a:spcBef>
              <a:spcAft>
                <a:spcPts val="0"/>
              </a:spcAft>
              <a:buNone/>
            </a:pPr>
            <a:r>
              <a:rPr lang="en"/>
              <a:t>CARS</a:t>
            </a:r>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p:nvPr/>
        </p:nvSpPr>
        <p:spPr>
          <a:xfrm>
            <a:off x="7142600" y="9877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7142600" y="28975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746200" y="28975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746200" y="9877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5"/>
          <p:cNvPicPr preferRelativeResize="0"/>
          <p:nvPr/>
        </p:nvPicPr>
        <p:blipFill rotWithShape="1">
          <a:blip r:embed="rId3">
            <a:alphaModFix/>
          </a:blip>
          <a:srcRect b="0" l="63527" r="4568" t="0"/>
          <a:stretch/>
        </p:blipFill>
        <p:spPr>
          <a:xfrm>
            <a:off x="746200" y="2897575"/>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73" name="Google Shape;273;p35"/>
          <p:cNvPicPr preferRelativeResize="0"/>
          <p:nvPr/>
        </p:nvPicPr>
        <p:blipFill rotWithShape="1">
          <a:blip r:embed="rId4">
            <a:alphaModFix/>
          </a:blip>
          <a:srcRect b="0" l="25916" r="25911" t="0"/>
          <a:stretch/>
        </p:blipFill>
        <p:spPr>
          <a:xfrm>
            <a:off x="7142600" y="2897575"/>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74" name="Google Shape;274;p35"/>
          <p:cNvPicPr preferRelativeResize="0"/>
          <p:nvPr/>
        </p:nvPicPr>
        <p:blipFill rotWithShape="1">
          <a:blip r:embed="rId5">
            <a:alphaModFix/>
          </a:blip>
          <a:srcRect b="10929" l="22493" r="31385" t="0"/>
          <a:stretch/>
        </p:blipFill>
        <p:spPr>
          <a:xfrm>
            <a:off x="7142600" y="977800"/>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75" name="Google Shape;275;p35"/>
          <p:cNvPicPr preferRelativeResize="0"/>
          <p:nvPr/>
        </p:nvPicPr>
        <p:blipFill rotWithShape="1">
          <a:blip r:embed="rId6">
            <a:alphaModFix/>
          </a:blip>
          <a:srcRect b="0" l="15287" r="35776" t="0"/>
          <a:stretch/>
        </p:blipFill>
        <p:spPr>
          <a:xfrm>
            <a:off x="746200" y="977800"/>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sp>
        <p:nvSpPr>
          <p:cNvPr id="276" name="Google Shape;276;p35"/>
          <p:cNvSpPr txBox="1"/>
          <p:nvPr>
            <p:ph type="ctrTitle"/>
          </p:nvPr>
        </p:nvSpPr>
        <p:spPr>
          <a:xfrm>
            <a:off x="2853851" y="352850"/>
            <a:ext cx="5214300" cy="94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LIABLE</a:t>
            </a:r>
            <a:r>
              <a:rPr lang="en"/>
              <a:t> PARTIES</a:t>
            </a:r>
            <a:endParaRPr/>
          </a:p>
        </p:txBody>
      </p:sp>
      <p:cxnSp>
        <p:nvCxnSpPr>
          <p:cNvPr id="277" name="Google Shape;277;p35"/>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5"/>
          <p:cNvSpPr txBox="1"/>
          <p:nvPr>
            <p:ph idx="2" type="ctrTitle"/>
          </p:nvPr>
        </p:nvSpPr>
        <p:spPr>
          <a:xfrm>
            <a:off x="2285760" y="13472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VEHICLE OPERATOR</a:t>
            </a:r>
            <a:endParaRPr/>
          </a:p>
        </p:txBody>
      </p:sp>
      <p:sp>
        <p:nvSpPr>
          <p:cNvPr id="279" name="Google Shape;279;p35"/>
          <p:cNvSpPr txBox="1"/>
          <p:nvPr>
            <p:ph idx="1" type="subTitle"/>
          </p:nvPr>
        </p:nvSpPr>
        <p:spPr>
          <a:xfrm>
            <a:off x="2285760" y="16414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person who is seated in the driver’s seat or the operator of the car</a:t>
            </a:r>
            <a:endParaRPr/>
          </a:p>
        </p:txBody>
      </p:sp>
      <p:sp>
        <p:nvSpPr>
          <p:cNvPr id="280" name="Google Shape;280;p35"/>
          <p:cNvSpPr txBox="1"/>
          <p:nvPr>
            <p:ph idx="3" type="ctrTitle"/>
          </p:nvPr>
        </p:nvSpPr>
        <p:spPr>
          <a:xfrm>
            <a:off x="2285760" y="3189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INSURANCE COMPANIES</a:t>
            </a:r>
            <a:endParaRPr/>
          </a:p>
        </p:txBody>
      </p:sp>
      <p:sp>
        <p:nvSpPr>
          <p:cNvPr id="281" name="Google Shape;281;p35"/>
          <p:cNvSpPr txBox="1"/>
          <p:nvPr>
            <p:ph idx="4" type="subTitle"/>
          </p:nvPr>
        </p:nvSpPr>
        <p:spPr>
          <a:xfrm>
            <a:off x="2285760" y="3483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companies that permit and insure users of autonomous cars</a:t>
            </a:r>
            <a:endParaRPr/>
          </a:p>
        </p:txBody>
      </p:sp>
      <p:sp>
        <p:nvSpPr>
          <p:cNvPr id="282" name="Google Shape;282;p35"/>
          <p:cNvSpPr txBox="1"/>
          <p:nvPr>
            <p:ph idx="5" type="ctrTitle"/>
          </p:nvPr>
        </p:nvSpPr>
        <p:spPr>
          <a:xfrm>
            <a:off x="5047297" y="13472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CAR </a:t>
            </a:r>
            <a:r>
              <a:rPr lang="en"/>
              <a:t>MANUFACTURER</a:t>
            </a:r>
            <a:endParaRPr/>
          </a:p>
        </p:txBody>
      </p:sp>
      <p:sp>
        <p:nvSpPr>
          <p:cNvPr id="283" name="Google Shape;283;p35"/>
          <p:cNvSpPr txBox="1"/>
          <p:nvPr>
            <p:ph idx="6" type="subTitle"/>
          </p:nvPr>
        </p:nvSpPr>
        <p:spPr>
          <a:xfrm>
            <a:off x="5047299" y="16414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t>
            </a:r>
            <a:r>
              <a:rPr lang="en"/>
              <a:t>he manufacturer responsible for installing autonomous technology into the vehicle.</a:t>
            </a:r>
            <a:endParaRPr/>
          </a:p>
          <a:p>
            <a:pPr indent="0" lvl="0" marL="0" rtl="0" algn="r">
              <a:spcBef>
                <a:spcPts val="0"/>
              </a:spcBef>
              <a:spcAft>
                <a:spcPts val="0"/>
              </a:spcAft>
              <a:buNone/>
            </a:pPr>
            <a:r>
              <a:t/>
            </a:r>
            <a:endParaRPr/>
          </a:p>
        </p:txBody>
      </p:sp>
      <p:sp>
        <p:nvSpPr>
          <p:cNvPr id="284" name="Google Shape;284;p35"/>
          <p:cNvSpPr txBox="1"/>
          <p:nvPr>
            <p:ph idx="7" type="ctrTitle"/>
          </p:nvPr>
        </p:nvSpPr>
        <p:spPr>
          <a:xfrm>
            <a:off x="5047297" y="31895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TECH </a:t>
            </a:r>
            <a:endParaRPr/>
          </a:p>
          <a:p>
            <a:pPr indent="0" lvl="0" marL="0" rtl="0" algn="r">
              <a:spcBef>
                <a:spcPts val="0"/>
              </a:spcBef>
              <a:spcAft>
                <a:spcPts val="0"/>
              </a:spcAft>
              <a:buNone/>
            </a:pPr>
            <a:r>
              <a:rPr lang="en"/>
              <a:t>DEVELOPERS</a:t>
            </a:r>
            <a:endParaRPr/>
          </a:p>
        </p:txBody>
      </p:sp>
      <p:sp>
        <p:nvSpPr>
          <p:cNvPr id="285" name="Google Shape;285;p35"/>
          <p:cNvSpPr txBox="1"/>
          <p:nvPr>
            <p:ph idx="8" type="subTitle"/>
          </p:nvPr>
        </p:nvSpPr>
        <p:spPr>
          <a:xfrm>
            <a:off x="5047299" y="34838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developers of the autonomous car technology and sensor systems that allow a vehicle to detect its surrounding.</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cxnSp>
        <p:nvCxnSpPr>
          <p:cNvPr id="286" name="Google Shape;286;p35"/>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cxnSp>
        <p:nvCxnSpPr>
          <p:cNvPr id="291" name="Google Shape;291;p36"/>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6"/>
          <p:cNvSpPr txBox="1"/>
          <p:nvPr>
            <p:ph idx="2" type="ctrTitle"/>
          </p:nvPr>
        </p:nvSpPr>
        <p:spPr>
          <a:xfrm>
            <a:off x="1932090" y="352850"/>
            <a:ext cx="5214300" cy="94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t>THE OPERATOR</a:t>
            </a:r>
            <a:endParaRPr sz="3000"/>
          </a:p>
        </p:txBody>
      </p:sp>
      <p:sp>
        <p:nvSpPr>
          <p:cNvPr id="293" name="Google Shape;293;p36"/>
          <p:cNvSpPr txBox="1"/>
          <p:nvPr>
            <p:ph type="ctrTitle"/>
          </p:nvPr>
        </p:nvSpPr>
        <p:spPr>
          <a:xfrm>
            <a:off x="1600733" y="2994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PASSENGER IN THE DRIVER’S SEAT</a:t>
            </a:r>
            <a:endParaRPr/>
          </a:p>
        </p:txBody>
      </p:sp>
      <p:sp>
        <p:nvSpPr>
          <p:cNvPr id="294" name="Google Shape;294;p36"/>
          <p:cNvSpPr txBox="1"/>
          <p:nvPr>
            <p:ph idx="1" type="subTitle"/>
          </p:nvPr>
        </p:nvSpPr>
        <p:spPr>
          <a:xfrm>
            <a:off x="667675" y="2372625"/>
            <a:ext cx="3606600" cy="2528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passengers for getting into the car</a:t>
            </a:r>
            <a:endParaRPr/>
          </a:p>
          <a:p>
            <a:pPr indent="-298450" lvl="1" marL="914400" rtl="0" algn="l">
              <a:spcBef>
                <a:spcPts val="0"/>
              </a:spcBef>
              <a:spcAft>
                <a:spcPts val="0"/>
              </a:spcAft>
              <a:buSzPts val="1100"/>
              <a:buChar char="○"/>
            </a:pPr>
            <a:r>
              <a:rPr lang="en"/>
              <a:t>If they can take over the control of the car</a:t>
            </a:r>
            <a:endParaRPr/>
          </a:p>
          <a:p>
            <a:pPr indent="-298450" lvl="1" marL="914400" rtl="0" algn="l">
              <a:spcBef>
                <a:spcPts val="0"/>
              </a:spcBef>
              <a:spcAft>
                <a:spcPts val="0"/>
              </a:spcAft>
              <a:buSzPts val="1100"/>
              <a:buChar char="○"/>
            </a:pPr>
            <a:r>
              <a:rPr lang="en"/>
              <a:t>It was their choice to use the car - assuming they are aware that it is not 100% safe</a:t>
            </a:r>
            <a:endParaRPr/>
          </a:p>
          <a:p>
            <a:pPr indent="-298450" lvl="0" marL="457200" rtl="0" algn="l">
              <a:spcBef>
                <a:spcPts val="0"/>
              </a:spcBef>
              <a:spcAft>
                <a:spcPts val="0"/>
              </a:spcAft>
              <a:buSzPts val="1100"/>
              <a:buChar char="●"/>
            </a:pPr>
            <a:r>
              <a:rPr lang="en"/>
              <a:t>Whoever engages the car</a:t>
            </a:r>
            <a:endParaRPr/>
          </a:p>
          <a:p>
            <a:pPr indent="-298450" lvl="1" marL="914400" rtl="0" algn="l">
              <a:spcBef>
                <a:spcPts val="0"/>
              </a:spcBef>
              <a:spcAft>
                <a:spcPts val="0"/>
              </a:spcAft>
              <a:buSzPts val="1100"/>
              <a:buChar char="○"/>
            </a:pPr>
            <a:r>
              <a:rPr lang="en"/>
              <a:t>If control cannot be handed to a human driver</a:t>
            </a:r>
            <a:endParaRPr/>
          </a:p>
          <a:p>
            <a:pPr indent="-298450" lvl="0" marL="457200" rtl="0" algn="l">
              <a:spcBef>
                <a:spcPts val="0"/>
              </a:spcBef>
              <a:spcAft>
                <a:spcPts val="0"/>
              </a:spcAft>
              <a:buSzPts val="1100"/>
              <a:buChar char="●"/>
            </a:pPr>
            <a:r>
              <a:rPr lang="en"/>
              <a:t>If a passenger never had a real chance to intervene, can they legitimately be held responsible?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103 people are killed in the US in motor-vehicle accidents every day, and more than 94% of crashes are due to driver error </a:t>
            </a:r>
            <a:r>
              <a:rPr lang="en" sz="900" u="sng">
                <a:solidFill>
                  <a:srgbClr val="63A9FB"/>
                </a:solidFill>
                <a:hlinkClick r:id="rId3"/>
              </a:rPr>
              <a:t>2</a:t>
            </a:r>
            <a:endParaRPr sz="900">
              <a:solidFill>
                <a:srgbClr val="63A9FB"/>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5" name="Google Shape;295;p36"/>
          <p:cNvPicPr preferRelativeResize="0"/>
          <p:nvPr/>
        </p:nvPicPr>
        <p:blipFill rotWithShape="1">
          <a:blip r:embed="rId4">
            <a:alphaModFix/>
          </a:blip>
          <a:srcRect b="0" l="13008" r="21193"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cxnSp>
        <p:nvCxnSpPr>
          <p:cNvPr id="300" name="Google Shape;300;p37"/>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37"/>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MANUFACTURERS</a:t>
            </a:r>
            <a:endParaRPr/>
          </a:p>
        </p:txBody>
      </p:sp>
      <p:sp>
        <p:nvSpPr>
          <p:cNvPr id="302" name="Google Shape;302;p37"/>
          <p:cNvSpPr txBox="1"/>
          <p:nvPr>
            <p:ph idx="1" type="subTitle"/>
          </p:nvPr>
        </p:nvSpPr>
        <p:spPr>
          <a:xfrm>
            <a:off x="667674" y="2372625"/>
            <a:ext cx="3606600" cy="178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Make and sell </a:t>
            </a:r>
            <a:r>
              <a:rPr lang="en"/>
              <a:t>the products so are responsible for putting them into the public.</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Volvo are an example of an organisation taking responsibility 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Will people be more willing to accept the risk if they know they cannot take the blame?</a:t>
            </a:r>
            <a:endParaRPr/>
          </a:p>
          <a:p>
            <a:pPr indent="0" lvl="0" marL="457200" rtl="0" algn="l">
              <a:spcBef>
                <a:spcPts val="0"/>
              </a:spcBef>
              <a:spcAft>
                <a:spcPts val="0"/>
              </a:spcAft>
              <a:buNone/>
            </a:pPr>
            <a:r>
              <a:t/>
            </a:r>
            <a:endParaRPr/>
          </a:p>
        </p:txBody>
      </p:sp>
      <p:pic>
        <p:nvPicPr>
          <p:cNvPr id="303" name="Google Shape;303;p37"/>
          <p:cNvPicPr preferRelativeResize="0"/>
          <p:nvPr/>
        </p:nvPicPr>
        <p:blipFill rotWithShape="1">
          <a:blip r:embed="rId3">
            <a:alphaModFix/>
          </a:blip>
          <a:srcRect b="9999" l="13671" r="23671"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cxnSp>
        <p:nvCxnSpPr>
          <p:cNvPr id="308" name="Google Shape;308;p38"/>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3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INSURANCE COMPANIES</a:t>
            </a:r>
            <a:endParaRPr/>
          </a:p>
        </p:txBody>
      </p:sp>
      <p:sp>
        <p:nvSpPr>
          <p:cNvPr id="310" name="Google Shape;310;p38"/>
          <p:cNvSpPr txBox="1"/>
          <p:nvPr>
            <p:ph idx="1" type="subTitle"/>
          </p:nvPr>
        </p:nvSpPr>
        <p:spPr>
          <a:xfrm>
            <a:off x="667674" y="2372625"/>
            <a:ext cx="3606600" cy="178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insurers are able to build policies and make judgements as to who and how autonomous care are used.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They may be driven by opportunities to make a profit in and this needs to be second to deciding autonomous car use suitability</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311" name="Google Shape;311;p38"/>
          <p:cNvPicPr preferRelativeResize="0"/>
          <p:nvPr/>
        </p:nvPicPr>
        <p:blipFill rotWithShape="1">
          <a:blip r:embed="rId3">
            <a:alphaModFix/>
          </a:blip>
          <a:srcRect b="0" l="54720" r="238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cxnSp>
        <p:nvCxnSpPr>
          <p:cNvPr id="316" name="Google Shape;316;p39"/>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9"/>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DEVELOPERS</a:t>
            </a:r>
            <a:endParaRPr/>
          </a:p>
        </p:txBody>
      </p:sp>
      <p:sp>
        <p:nvSpPr>
          <p:cNvPr id="318" name="Google Shape;318;p39"/>
          <p:cNvSpPr txBox="1"/>
          <p:nvPr>
            <p:ph idx="1" type="subTitle"/>
          </p:nvPr>
        </p:nvSpPr>
        <p:spPr>
          <a:xfrm>
            <a:off x="667674" y="2372625"/>
            <a:ext cx="3606600" cy="178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creating this technology, the developers should be asking questions about how it will be used, misused or malfunction.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If it is misused or malfunctions, are the designers accountable for creating it in the first place?</a:t>
            </a:r>
            <a:endParaRPr sz="1400"/>
          </a:p>
          <a:p>
            <a:pPr indent="0" lvl="0" marL="457200" rtl="0" algn="l">
              <a:spcBef>
                <a:spcPts val="0"/>
              </a:spcBef>
              <a:spcAft>
                <a:spcPts val="0"/>
              </a:spcAft>
              <a:buNone/>
            </a:pPr>
            <a:r>
              <a:t/>
            </a:r>
            <a:endParaRPr sz="1400"/>
          </a:p>
        </p:txBody>
      </p:sp>
      <p:pic>
        <p:nvPicPr>
          <p:cNvPr id="319" name="Google Shape;319;p39"/>
          <p:cNvPicPr preferRelativeResize="0"/>
          <p:nvPr/>
        </p:nvPicPr>
        <p:blipFill rotWithShape="1">
          <a:blip r:embed="rId3">
            <a:alphaModFix/>
          </a:blip>
          <a:srcRect b="0" l="17617" r="17611"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0"/>
          <p:cNvSpPr txBox="1"/>
          <p:nvPr>
            <p:ph idx="1" type="subTitle"/>
          </p:nvPr>
        </p:nvSpPr>
        <p:spPr>
          <a:xfrm>
            <a:off x="115875" y="2717800"/>
            <a:ext cx="2789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 CEO Elon Musk has blamed crashes involving Autopilot on driver overconfidence.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there is a serious accident it is almost always, in fact maybe always, the case that it is an experienced user, and the issue is more one of complacency,” - Musk, 2018</a:t>
            </a:r>
            <a:endParaRPr/>
          </a:p>
        </p:txBody>
      </p:sp>
      <p:sp>
        <p:nvSpPr>
          <p:cNvPr id="325" name="Google Shape;325;p40"/>
          <p:cNvSpPr txBox="1"/>
          <p:nvPr>
            <p:ph idx="2" type="ctrTitle"/>
          </p:nvPr>
        </p:nvSpPr>
        <p:spPr>
          <a:xfrm>
            <a:off x="1932090" y="505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Current Stances</a:t>
            </a:r>
            <a:endParaRPr sz="3000"/>
          </a:p>
        </p:txBody>
      </p:sp>
      <p:pic>
        <p:nvPicPr>
          <p:cNvPr id="326" name="Google Shape;326;p40"/>
          <p:cNvPicPr preferRelativeResize="0"/>
          <p:nvPr/>
        </p:nvPicPr>
        <p:blipFill>
          <a:blip r:embed="rId3">
            <a:alphaModFix/>
          </a:blip>
          <a:stretch>
            <a:fillRect/>
          </a:stretch>
        </p:blipFill>
        <p:spPr>
          <a:xfrm>
            <a:off x="255350" y="1925925"/>
            <a:ext cx="2510725" cy="327650"/>
          </a:xfrm>
          <a:prstGeom prst="rect">
            <a:avLst/>
          </a:prstGeom>
          <a:noFill/>
          <a:ln>
            <a:noFill/>
          </a:ln>
          <a:effectLst>
            <a:outerShdw blurRad="57150" rotWithShape="0" algn="bl" dir="5400000" dist="19050">
              <a:srgbClr val="000000">
                <a:alpha val="50000"/>
              </a:srgbClr>
            </a:outerShdw>
          </a:effectLst>
        </p:spPr>
      </p:pic>
      <p:pic>
        <p:nvPicPr>
          <p:cNvPr id="327" name="Google Shape;327;p40"/>
          <p:cNvPicPr preferRelativeResize="0"/>
          <p:nvPr/>
        </p:nvPicPr>
        <p:blipFill>
          <a:blip r:embed="rId4">
            <a:alphaModFix/>
          </a:blip>
          <a:stretch>
            <a:fillRect/>
          </a:stretch>
        </p:blipFill>
        <p:spPr>
          <a:xfrm>
            <a:off x="3470196" y="935325"/>
            <a:ext cx="2331241" cy="2331241"/>
          </a:xfrm>
          <a:prstGeom prst="rect">
            <a:avLst/>
          </a:prstGeom>
          <a:noFill/>
          <a:ln>
            <a:noFill/>
          </a:ln>
          <a:effectLst>
            <a:outerShdw blurRad="57150" rotWithShape="0" algn="bl" dir="5400000" dist="19050">
              <a:srgbClr val="000000">
                <a:alpha val="50000"/>
              </a:srgbClr>
            </a:outerShdw>
          </a:effectLst>
        </p:spPr>
      </p:pic>
      <p:pic>
        <p:nvPicPr>
          <p:cNvPr id="328" name="Google Shape;328;p40"/>
          <p:cNvPicPr preferRelativeResize="0"/>
          <p:nvPr/>
        </p:nvPicPr>
        <p:blipFill>
          <a:blip r:embed="rId5">
            <a:alphaModFix/>
          </a:blip>
          <a:stretch>
            <a:fillRect/>
          </a:stretch>
        </p:blipFill>
        <p:spPr>
          <a:xfrm>
            <a:off x="6226575" y="643749"/>
            <a:ext cx="2789772" cy="2789748"/>
          </a:xfrm>
          <a:prstGeom prst="rect">
            <a:avLst/>
          </a:prstGeom>
          <a:noFill/>
          <a:ln>
            <a:noFill/>
          </a:ln>
          <a:effectLst>
            <a:outerShdw blurRad="57150" rotWithShape="0" algn="bl" dir="5400000" dist="19050">
              <a:srgbClr val="000000">
                <a:alpha val="50000"/>
              </a:srgbClr>
            </a:outerShdw>
          </a:effectLst>
        </p:spPr>
      </p:pic>
      <p:sp>
        <p:nvSpPr>
          <p:cNvPr id="329" name="Google Shape;329;p40"/>
          <p:cNvSpPr txBox="1"/>
          <p:nvPr>
            <p:ph idx="1" type="subTitle"/>
          </p:nvPr>
        </p:nvSpPr>
        <p:spPr>
          <a:xfrm>
            <a:off x="3240962" y="2717800"/>
            <a:ext cx="2789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Prosecutors have ruled that the company is not criminally liable for the death of Elaine Herzberg, 49, who was struck as she crossed a road in Tempe, Arizona.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car's back-up driver could still face criminal charges.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police report has previously called the incident "entirely avoidable".</a:t>
            </a:r>
            <a:endParaRPr/>
          </a:p>
        </p:txBody>
      </p:sp>
      <p:sp>
        <p:nvSpPr>
          <p:cNvPr id="330" name="Google Shape;330;p40"/>
          <p:cNvSpPr txBox="1"/>
          <p:nvPr>
            <p:ph idx="1" type="subTitle"/>
          </p:nvPr>
        </p:nvSpPr>
        <p:spPr>
          <a:xfrm>
            <a:off x="6226625" y="2717800"/>
            <a:ext cx="2789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full </a:t>
            </a:r>
            <a:r>
              <a:rPr lang="en"/>
              <a:t>responsibility</a:t>
            </a:r>
            <a:endParaRPr/>
          </a:p>
          <a:p>
            <a:pPr indent="0" lvl="0" marL="0" rtl="0" algn="r">
              <a:spcBef>
                <a:spcPts val="0"/>
              </a:spcBef>
              <a:spcAft>
                <a:spcPts val="0"/>
              </a:spcAft>
              <a:buNone/>
            </a:pPr>
            <a:r>
              <a:t/>
            </a:r>
            <a:endParaRPr/>
          </a:p>
          <a:p>
            <a:pPr indent="0" lvl="0" marL="0" rtl="0" algn="l">
              <a:spcBef>
                <a:spcPts val="0"/>
              </a:spcBef>
              <a:spcAft>
                <a:spcPts val="0"/>
              </a:spcAft>
              <a:buNone/>
            </a:pPr>
            <a:r>
              <a:rPr lang="en"/>
              <a:t>“if we made a mistake in designing the brakes or writing the software, it is not reasonable to put the liability on the customer...we say to the customer, you can spend time on something else, we take responsibility.”</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1"/>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36" name="Google Shape;336;p41"/>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37" name="Google Shape;337;p41"/>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41"/>
          <p:cNvSpPr txBox="1"/>
          <p:nvPr>
            <p:ph idx="1" type="subTitle"/>
          </p:nvPr>
        </p:nvSpPr>
        <p:spPr>
          <a:xfrm>
            <a:off x="1180001" y="2743000"/>
            <a:ext cx="28170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my personal opinions and recommendations?</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2"/>
          <p:cNvSpPr txBox="1"/>
          <p:nvPr/>
        </p:nvSpPr>
        <p:spPr>
          <a:xfrm>
            <a:off x="642050" y="1535825"/>
            <a:ext cx="6234600" cy="3434400"/>
          </a:xfrm>
          <a:prstGeom prst="rect">
            <a:avLst/>
          </a:prstGeom>
          <a:noFill/>
          <a:ln>
            <a:noFill/>
          </a:ln>
        </p:spPr>
        <p:txBody>
          <a:bodyPr anchorCtr="0" anchor="ctr" bIns="91425" lIns="91425" spcFirstLastPara="1" rIns="91425" wrap="square" tIns="91425">
            <a:noAutofit/>
          </a:bodyPr>
          <a:lstStyle/>
          <a:p>
            <a:pPr indent="457200" lvl="0" marL="0" rtl="0" algn="l">
              <a:spcBef>
                <a:spcPts val="300"/>
              </a:spcBef>
              <a:spcAft>
                <a:spcPts val="0"/>
              </a:spcAft>
              <a:buNone/>
            </a:pPr>
            <a:r>
              <a:rPr lang="en" sz="1800">
                <a:solidFill>
                  <a:schemeClr val="lt2"/>
                </a:solidFill>
                <a:latin typeface="Roboto Condensed Light"/>
                <a:ea typeface="Roboto Condensed Light"/>
                <a:cs typeface="Roboto Condensed Light"/>
                <a:sym typeface="Roboto Condensed Light"/>
              </a:rPr>
              <a:t>No cars, no problem! </a:t>
            </a:r>
            <a:endParaRPr sz="1800">
              <a:solidFill>
                <a:schemeClr val="lt2"/>
              </a:solidFill>
              <a:latin typeface="Roboto Condensed Light"/>
              <a:ea typeface="Roboto Condensed Light"/>
              <a:cs typeface="Roboto Condensed Light"/>
              <a:sym typeface="Roboto Condensed Light"/>
            </a:endParaRPr>
          </a:p>
          <a:p>
            <a:pPr indent="0" lvl="0" marL="0" rtl="0" algn="l">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Obviously that is not realistic</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Autonomous cars could be a great benefit to society</a:t>
            </a:r>
            <a:endParaRPr>
              <a:solidFill>
                <a:schemeClr val="lt2"/>
              </a:solidFill>
              <a:latin typeface="Roboto Condensed Light"/>
              <a:ea typeface="Roboto Condensed Light"/>
              <a:cs typeface="Roboto Condensed Light"/>
              <a:sym typeface="Roboto Condensed Light"/>
            </a:endParaRPr>
          </a:p>
          <a:p>
            <a:pPr indent="-215900" lvl="1" marL="482600" rtl="0" algn="l">
              <a:lnSpc>
                <a:spcPct val="115000"/>
              </a:lnSpc>
              <a:spcBef>
                <a:spcPts val="300"/>
              </a:spcBef>
              <a:spcAft>
                <a:spcPts val="0"/>
              </a:spcAft>
              <a:buClr>
                <a:srgbClr val="FFC800"/>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Freeing up time for non-driving activities</a:t>
            </a:r>
            <a:endParaRPr>
              <a:solidFill>
                <a:schemeClr val="lt2"/>
              </a:solidFill>
              <a:latin typeface="Roboto Condensed Light"/>
              <a:ea typeface="Roboto Condensed Light"/>
              <a:cs typeface="Roboto Condensed Light"/>
              <a:sym typeface="Roboto Condensed Light"/>
            </a:endParaRPr>
          </a:p>
          <a:p>
            <a:pPr indent="-215900" lvl="1" marL="482600" rtl="0" algn="l">
              <a:lnSpc>
                <a:spcPct val="115000"/>
              </a:lnSpc>
              <a:spcBef>
                <a:spcPts val="300"/>
              </a:spcBef>
              <a:spcAft>
                <a:spcPts val="0"/>
              </a:spcAft>
              <a:buClr>
                <a:srgbClr val="FFC800"/>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Potential car-sharing, no one needing their own car</a:t>
            </a:r>
            <a:endParaRPr>
              <a:solidFill>
                <a:schemeClr val="lt2"/>
              </a:solidFill>
              <a:latin typeface="Roboto Condensed Light"/>
              <a:ea typeface="Roboto Condensed Light"/>
              <a:cs typeface="Roboto Condensed Light"/>
              <a:sym typeface="Roboto Condensed Light"/>
            </a:endParaRPr>
          </a:p>
          <a:p>
            <a:pPr indent="-215900" lvl="1" marL="482600" rtl="0" algn="l">
              <a:lnSpc>
                <a:spcPct val="115000"/>
              </a:lnSpc>
              <a:spcBef>
                <a:spcPts val="300"/>
              </a:spcBef>
              <a:spcAft>
                <a:spcPts val="0"/>
              </a:spcAft>
              <a:buClr>
                <a:srgbClr val="FFC800"/>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Reduction of human error accidents </a:t>
            </a:r>
            <a:endParaRPr>
              <a:solidFill>
                <a:schemeClr val="lt2"/>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It is clear than rules need to be set out so that autonomous car users know their liabilities and responsibilities before buying autonomous cars/using services that use them</a:t>
            </a:r>
            <a:endParaRPr>
              <a:solidFill>
                <a:schemeClr val="lt2"/>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Examples like Volvo are good but we have seen what happens when we remove the blame from the individual...</a:t>
            </a:r>
            <a:endParaRPr>
              <a:solidFill>
                <a:schemeClr val="lt2"/>
              </a:solidFill>
              <a:latin typeface="Roboto Condensed Light"/>
              <a:ea typeface="Roboto Condensed Light"/>
              <a:cs typeface="Roboto Condensed Light"/>
              <a:sym typeface="Roboto Condensed Light"/>
            </a:endParaRPr>
          </a:p>
          <a:p>
            <a:pPr indent="0" lvl="0" marL="24130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p:txBody>
      </p:sp>
      <p:sp>
        <p:nvSpPr>
          <p:cNvPr id="344" name="Google Shape;344;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3"/>
          <p:cNvPicPr preferRelativeResize="0"/>
          <p:nvPr/>
        </p:nvPicPr>
        <p:blipFill>
          <a:blip r:embed="rId3">
            <a:alphaModFix/>
          </a:blip>
          <a:stretch>
            <a:fillRect/>
          </a:stretch>
        </p:blipFill>
        <p:spPr>
          <a:xfrm>
            <a:off x="-76200" y="0"/>
            <a:ext cx="9405250" cy="5288025"/>
          </a:xfrm>
          <a:prstGeom prst="rect">
            <a:avLst/>
          </a:prstGeom>
          <a:noFill/>
          <a:ln>
            <a:noFill/>
          </a:ln>
        </p:spPr>
      </p:pic>
      <p:cxnSp>
        <p:nvCxnSpPr>
          <p:cNvPr id="350" name="Google Shape;350;p43"/>
          <p:cNvCxnSpPr/>
          <p:nvPr/>
        </p:nvCxnSpPr>
        <p:spPr>
          <a:xfrm rot="10800000">
            <a:off x="-6850" y="2056050"/>
            <a:ext cx="2468700" cy="0"/>
          </a:xfrm>
          <a:prstGeom prst="straightConnector1">
            <a:avLst/>
          </a:prstGeom>
          <a:noFill/>
          <a:ln cap="flat" cmpd="sng" w="9525">
            <a:solidFill>
              <a:schemeClr val="lt1"/>
            </a:solidFill>
            <a:prstDash val="solid"/>
            <a:round/>
            <a:headEnd len="med" w="med" type="none"/>
            <a:tailEnd len="med" w="med" type="none"/>
          </a:ln>
        </p:spPr>
      </p:cxnSp>
      <p:cxnSp>
        <p:nvCxnSpPr>
          <p:cNvPr id="351" name="Google Shape;351;p43"/>
          <p:cNvCxnSpPr/>
          <p:nvPr/>
        </p:nvCxnSpPr>
        <p:spPr>
          <a:xfrm rot="10800000">
            <a:off x="4389425" y="2962350"/>
            <a:ext cx="4747800" cy="0"/>
          </a:xfrm>
          <a:prstGeom prst="straightConnector1">
            <a:avLst/>
          </a:prstGeom>
          <a:noFill/>
          <a:ln cap="flat" cmpd="sng" w="9525">
            <a:solidFill>
              <a:schemeClr val="lt1"/>
            </a:solidFill>
            <a:prstDash val="solid"/>
            <a:round/>
            <a:headEnd len="med" w="med" type="none"/>
            <a:tailEnd len="med" w="med" type="none"/>
          </a:ln>
        </p:spPr>
      </p:cxnSp>
      <p:sp>
        <p:nvSpPr>
          <p:cNvPr id="352" name="Google Shape;352;p43"/>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...MILGRAM (1963)</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4"/>
          <p:cNvSpPr txBox="1"/>
          <p:nvPr>
            <p:ph idx="1" type="body"/>
          </p:nvPr>
        </p:nvSpPr>
        <p:spPr>
          <a:xfrm>
            <a:off x="983100" y="189815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Ultimately I believe that people using the cars should be held criminally accountable for choosing to do so and </a:t>
            </a:r>
            <a:r>
              <a:rPr lang="en" sz="1400"/>
              <a:t>accepting</a:t>
            </a:r>
            <a:r>
              <a:rPr lang="en" sz="1400"/>
              <a:t> the risks involved.</a:t>
            </a:r>
            <a:endParaRPr sz="1400"/>
          </a:p>
          <a:p>
            <a:pPr indent="0" lvl="0" marL="0" rtl="0" algn="l">
              <a:spcBef>
                <a:spcPts val="1600"/>
              </a:spcBef>
              <a:spcAft>
                <a:spcPts val="1600"/>
              </a:spcAft>
              <a:buNone/>
            </a:pPr>
            <a:r>
              <a:rPr lang="en" sz="1400"/>
              <a:t>But in cases where the car malfunctions, the </a:t>
            </a:r>
            <a:r>
              <a:rPr lang="en" sz="1400"/>
              <a:t>manufacturers</a:t>
            </a:r>
            <a:r>
              <a:rPr lang="en" sz="1400"/>
              <a:t> should be financially </a:t>
            </a:r>
            <a:r>
              <a:rPr lang="en" sz="1400"/>
              <a:t>responsible</a:t>
            </a:r>
            <a:r>
              <a:rPr lang="en" sz="1400"/>
              <a:t> </a:t>
            </a:r>
            <a:endParaRPr sz="1400"/>
          </a:p>
        </p:txBody>
      </p:sp>
      <p:sp>
        <p:nvSpPr>
          <p:cNvPr id="358" name="Google Shape;358;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 Opinion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650" y="3085150"/>
            <a:ext cx="5005500" cy="1022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40" name="Google Shape;140;p27"/>
          <p:cNvSpPr txBox="1"/>
          <p:nvPr>
            <p:ph idx="2" type="title"/>
          </p:nvPr>
        </p:nvSpPr>
        <p:spPr>
          <a:xfrm flipH="1">
            <a:off x="1147579" y="2323850"/>
            <a:ext cx="2979300" cy="75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cxnSp>
        <p:nvCxnSpPr>
          <p:cNvPr id="363" name="Google Shape;363;p45"/>
          <p:cNvCxnSpPr/>
          <p:nvPr/>
        </p:nvCxnSpPr>
        <p:spPr>
          <a:xfrm>
            <a:off x="3888000" y="1433800"/>
            <a:ext cx="1368000" cy="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45"/>
          <p:cNvSpPr txBox="1"/>
          <p:nvPr>
            <p:ph idx="2" type="ctrTitle"/>
          </p:nvPr>
        </p:nvSpPr>
        <p:spPr>
          <a:xfrm>
            <a:off x="1925140" y="5686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PROGRESS!</a:t>
            </a:r>
            <a:endParaRPr/>
          </a:p>
        </p:txBody>
      </p:sp>
      <p:sp>
        <p:nvSpPr>
          <p:cNvPr id="365" name="Google Shape;365;p45"/>
          <p:cNvSpPr txBox="1"/>
          <p:nvPr>
            <p:ph idx="1" type="subTitle"/>
          </p:nvPr>
        </p:nvSpPr>
        <p:spPr>
          <a:xfrm>
            <a:off x="2379600" y="2024650"/>
            <a:ext cx="43848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Ultimately, experts tell us, autonomous vehicles will be safer, cheaper, and more convenient.</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To make autonomous cars more efficient and cause fewer casualties, they need to be tested in real situations to ultimately reduce the number of casualties overall.  </a:t>
            </a:r>
            <a:endParaRPr sz="1400"/>
          </a:p>
          <a:p>
            <a:pPr indent="0" lvl="0" marL="0" rtl="0" algn="ctr">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9" name="Shape 369"/>
        <p:cNvGrpSpPr/>
        <p:nvPr/>
      </p:nvGrpSpPr>
      <p:grpSpPr>
        <a:xfrm>
          <a:off x="0" y="0"/>
          <a:ext cx="0" cy="0"/>
          <a:chOff x="0" y="0"/>
          <a:chExt cx="0" cy="0"/>
        </a:xfrm>
      </p:grpSpPr>
      <p:sp>
        <p:nvSpPr>
          <p:cNvPr id="370" name="Google Shape;370;p46"/>
          <p:cNvSpPr txBox="1"/>
          <p:nvPr>
            <p:ph type="ctrTitle"/>
          </p:nvPr>
        </p:nvSpPr>
        <p:spPr>
          <a:xfrm>
            <a:off x="2638350" y="9098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Thanks for Listening</a:t>
            </a:r>
            <a:endParaRPr sz="3600"/>
          </a:p>
        </p:txBody>
      </p:sp>
      <p:sp>
        <p:nvSpPr>
          <p:cNvPr id="371" name="Google Shape;371;p46"/>
          <p:cNvSpPr txBox="1"/>
          <p:nvPr>
            <p:ph idx="1" type="subTitle"/>
          </p:nvPr>
        </p:nvSpPr>
        <p:spPr>
          <a:xfrm>
            <a:off x="2459550" y="28476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Any questions? </a:t>
            </a:r>
            <a:endParaRPr sz="1800">
              <a:solidFill>
                <a:schemeClr val="lt2"/>
              </a:solidFill>
            </a:endParaRPr>
          </a:p>
        </p:txBody>
      </p:sp>
      <p:pic>
        <p:nvPicPr>
          <p:cNvPr id="372" name="Google Shape;372;p46"/>
          <p:cNvPicPr preferRelativeResize="0"/>
          <p:nvPr/>
        </p:nvPicPr>
        <p:blipFill rotWithShape="1">
          <a:blip r:embed="rId3">
            <a:alphaModFix/>
          </a:blip>
          <a:srcRect b="1500" l="22961" r="7351" t="13710"/>
          <a:stretch/>
        </p:blipFill>
        <p:spPr>
          <a:xfrm>
            <a:off x="2026011" y="644626"/>
            <a:ext cx="5091974" cy="385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Thanks!</a:t>
            </a:r>
            <a:endParaRPr sz="3600"/>
          </a:p>
        </p:txBody>
      </p:sp>
      <p:sp>
        <p:nvSpPr>
          <p:cNvPr id="378" name="Google Shape;378;p47"/>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Any Questions?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idx="2" type="ctrTitle"/>
          </p:nvPr>
        </p:nvSpPr>
        <p:spPr>
          <a:xfrm>
            <a:off x="536888" y="931138"/>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Day to day life</a:t>
            </a:r>
            <a:endParaRPr sz="2400"/>
          </a:p>
        </p:txBody>
      </p:sp>
      <p:sp>
        <p:nvSpPr>
          <p:cNvPr id="147" name="Google Shape;147;p28"/>
          <p:cNvSpPr txBox="1"/>
          <p:nvPr>
            <p:ph idx="3" type="ctrTitle"/>
          </p:nvPr>
        </p:nvSpPr>
        <p:spPr>
          <a:xfrm>
            <a:off x="3235200" y="931151"/>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Celebrity</a:t>
            </a:r>
            <a:endParaRPr sz="2400"/>
          </a:p>
        </p:txBody>
      </p:sp>
      <p:pic>
        <p:nvPicPr>
          <p:cNvPr id="148" name="Google Shape;148;p28"/>
          <p:cNvPicPr preferRelativeResize="0"/>
          <p:nvPr/>
        </p:nvPicPr>
        <p:blipFill rotWithShape="1">
          <a:blip r:embed="rId3">
            <a:alphaModFix/>
          </a:blip>
          <a:srcRect b="0" l="0" r="0" t="0"/>
          <a:stretch/>
        </p:blipFill>
        <p:spPr>
          <a:xfrm>
            <a:off x="6341450" y="1410950"/>
            <a:ext cx="2265671" cy="2652326"/>
          </a:xfrm>
          <a:prstGeom prst="rect">
            <a:avLst/>
          </a:prstGeom>
          <a:noFill/>
          <a:ln>
            <a:noFill/>
          </a:ln>
          <a:effectLst>
            <a:outerShdw blurRad="57150" rotWithShape="0" algn="bl" dir="5400000" dist="19050">
              <a:srgbClr val="000000">
                <a:alpha val="50000"/>
              </a:srgbClr>
            </a:outerShdw>
          </a:effectLst>
        </p:spPr>
      </p:pic>
      <p:pic>
        <p:nvPicPr>
          <p:cNvPr id="149" name="Google Shape;149;p28"/>
          <p:cNvPicPr preferRelativeResize="0"/>
          <p:nvPr/>
        </p:nvPicPr>
        <p:blipFill>
          <a:blip r:embed="rId4">
            <a:alphaModFix/>
          </a:blip>
          <a:stretch>
            <a:fillRect/>
          </a:stretch>
        </p:blipFill>
        <p:spPr>
          <a:xfrm>
            <a:off x="990238" y="1410962"/>
            <a:ext cx="1766879" cy="2652324"/>
          </a:xfrm>
          <a:prstGeom prst="rect">
            <a:avLst/>
          </a:prstGeom>
          <a:noFill/>
          <a:ln>
            <a:noFill/>
          </a:ln>
          <a:effectLst>
            <a:outerShdw blurRad="57150" rotWithShape="0" algn="bl" dir="5400000" dist="19050">
              <a:srgbClr val="000000">
                <a:alpha val="50000"/>
              </a:srgbClr>
            </a:outerShdw>
          </a:effectLst>
        </p:spPr>
      </p:pic>
      <p:pic>
        <p:nvPicPr>
          <p:cNvPr id="150" name="Google Shape;150;p28"/>
          <p:cNvPicPr preferRelativeResize="0"/>
          <p:nvPr/>
        </p:nvPicPr>
        <p:blipFill>
          <a:blip r:embed="rId5">
            <a:alphaModFix/>
          </a:blip>
          <a:stretch>
            <a:fillRect/>
          </a:stretch>
        </p:blipFill>
        <p:spPr>
          <a:xfrm>
            <a:off x="3203325" y="2344612"/>
            <a:ext cx="2737352" cy="1368676"/>
          </a:xfrm>
          <a:prstGeom prst="rect">
            <a:avLst/>
          </a:prstGeom>
          <a:noFill/>
          <a:ln>
            <a:noFill/>
          </a:ln>
          <a:effectLst>
            <a:outerShdw blurRad="57150" rotWithShape="0" algn="bl" dir="5400000" dist="19050">
              <a:srgbClr val="000000">
                <a:alpha val="50000"/>
              </a:srgbClr>
            </a:outerShdw>
          </a:effectLst>
        </p:spPr>
      </p:pic>
      <p:sp>
        <p:nvSpPr>
          <p:cNvPr id="151" name="Google Shape;151;p28"/>
          <p:cNvSpPr txBox="1"/>
          <p:nvPr>
            <p:ph idx="3" type="ctrTitle"/>
          </p:nvPr>
        </p:nvSpPr>
        <p:spPr>
          <a:xfrm>
            <a:off x="6137475" y="931151"/>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Pop Culture</a:t>
            </a:r>
            <a:endParaRPr sz="2400"/>
          </a:p>
        </p:txBody>
      </p:sp>
      <p:pic>
        <p:nvPicPr>
          <p:cNvPr id="152" name="Google Shape;152;p28"/>
          <p:cNvPicPr preferRelativeResize="0"/>
          <p:nvPr/>
        </p:nvPicPr>
        <p:blipFill>
          <a:blip r:embed="rId6">
            <a:alphaModFix/>
          </a:blip>
          <a:stretch>
            <a:fillRect/>
          </a:stretch>
        </p:blipFill>
        <p:spPr>
          <a:xfrm>
            <a:off x="3316638" y="1968250"/>
            <a:ext cx="2510725" cy="327650"/>
          </a:xfrm>
          <a:prstGeom prst="rect">
            <a:avLst/>
          </a:prstGeom>
          <a:noFill/>
          <a:ln>
            <a:noFill/>
          </a:ln>
          <a:effectLst>
            <a:outerShdw blurRad="57150" rotWithShape="0" algn="bl" dir="5400000" dist="19050">
              <a:srgbClr val="000000">
                <a:alpha val="50000"/>
              </a:srgbClr>
            </a:outerShdw>
          </a:effectLst>
        </p:spPr>
      </p:pic>
      <p:pic>
        <p:nvPicPr>
          <p:cNvPr id="153" name="Google Shape;153;p28"/>
          <p:cNvPicPr preferRelativeResize="0"/>
          <p:nvPr/>
        </p:nvPicPr>
        <p:blipFill>
          <a:blip r:embed="rId7">
            <a:alphaModFix/>
          </a:blip>
          <a:stretch>
            <a:fillRect/>
          </a:stretch>
        </p:blipFill>
        <p:spPr>
          <a:xfrm>
            <a:off x="1444100" y="4139475"/>
            <a:ext cx="859200" cy="85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p:nvPr/>
        </p:nvSpPr>
        <p:spPr>
          <a:xfrm>
            <a:off x="1148819" y="3211494"/>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9"/>
          <p:cNvCxnSpPr>
            <a:stCxn id="160" idx="3"/>
          </p:cNvCxnSpPr>
          <p:nvPr/>
        </p:nvCxnSpPr>
        <p:spPr>
          <a:xfrm flipH="1" rot="10800000">
            <a:off x="1925647" y="3625550"/>
            <a:ext cx="1094700" cy="69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1" name="Google Shape;161;p29"/>
          <p:cNvCxnSpPr/>
          <p:nvPr/>
        </p:nvCxnSpPr>
        <p:spPr>
          <a:xfrm rot="10800000">
            <a:off x="3021932" y="2855686"/>
            <a:ext cx="0" cy="7728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62" name="Google Shape;162;p29"/>
          <p:cNvSpPr txBox="1"/>
          <p:nvPr>
            <p:ph type="ctrTitle"/>
          </p:nvPr>
        </p:nvSpPr>
        <p:spPr>
          <a:xfrm>
            <a:off x="1964851" y="352850"/>
            <a:ext cx="5214300" cy="94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LEVELS OF AUTONOMY</a:t>
            </a:r>
            <a:endParaRPr/>
          </a:p>
        </p:txBody>
      </p:sp>
      <p:sp>
        <p:nvSpPr>
          <p:cNvPr id="163" name="Google Shape;163;p29"/>
          <p:cNvSpPr/>
          <p:nvPr/>
        </p:nvSpPr>
        <p:spPr>
          <a:xfrm flipH="1" rot="10800000">
            <a:off x="2699668" y="2071579"/>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9"/>
          <p:cNvCxnSpPr>
            <a:stCxn id="165" idx="3"/>
          </p:cNvCxnSpPr>
          <p:nvPr/>
        </p:nvCxnSpPr>
        <p:spPr>
          <a:xfrm flipH="1" rot="10800000">
            <a:off x="3482175" y="2452876"/>
            <a:ext cx="1078500" cy="120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6" name="Google Shape;166;p29"/>
          <p:cNvCxnSpPr/>
          <p:nvPr/>
        </p:nvCxnSpPr>
        <p:spPr>
          <a:xfrm>
            <a:off x="4572780" y="2460713"/>
            <a:ext cx="0" cy="7497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67" name="Google Shape;167;p29"/>
          <p:cNvSpPr/>
          <p:nvPr/>
        </p:nvSpPr>
        <p:spPr>
          <a:xfrm>
            <a:off x="4215083" y="3211494"/>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9"/>
          <p:cNvCxnSpPr>
            <a:stCxn id="169" idx="3"/>
          </p:cNvCxnSpPr>
          <p:nvPr/>
        </p:nvCxnSpPr>
        <p:spPr>
          <a:xfrm flipH="1" rot="10800000">
            <a:off x="4996522" y="3625550"/>
            <a:ext cx="1090200" cy="69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70" name="Google Shape;170;p29"/>
          <p:cNvCxnSpPr/>
          <p:nvPr/>
        </p:nvCxnSpPr>
        <p:spPr>
          <a:xfrm rot="10800000">
            <a:off x="6088196" y="2866486"/>
            <a:ext cx="0" cy="7620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1" name="Google Shape;171;p29"/>
          <p:cNvSpPr/>
          <p:nvPr/>
        </p:nvSpPr>
        <p:spPr>
          <a:xfrm flipH="1" rot="10800000">
            <a:off x="5728088" y="2072574"/>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29"/>
          <p:cNvCxnSpPr>
            <a:stCxn id="173" idx="3"/>
          </p:cNvCxnSpPr>
          <p:nvPr/>
        </p:nvCxnSpPr>
        <p:spPr>
          <a:xfrm flipH="1" rot="10800000">
            <a:off x="6510550" y="2462775"/>
            <a:ext cx="1091100" cy="21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74" name="Google Shape;174;p29"/>
          <p:cNvCxnSpPr>
            <a:endCxn id="175" idx="3"/>
          </p:cNvCxnSpPr>
          <p:nvPr/>
        </p:nvCxnSpPr>
        <p:spPr>
          <a:xfrm flipH="1">
            <a:off x="7599256" y="2461811"/>
            <a:ext cx="1800" cy="7365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5" name="Google Shape;175;p29"/>
          <p:cNvSpPr/>
          <p:nvPr/>
        </p:nvSpPr>
        <p:spPr>
          <a:xfrm>
            <a:off x="7204906" y="3198311"/>
            <a:ext cx="788700" cy="7989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nvSpPr>
        <p:spPr>
          <a:xfrm>
            <a:off x="1136947"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1</a:t>
            </a:r>
            <a:endParaRPr b="1" sz="1200">
              <a:solidFill>
                <a:schemeClr val="lt1"/>
              </a:solidFill>
              <a:latin typeface="Exo 2"/>
              <a:ea typeface="Exo 2"/>
              <a:cs typeface="Exo 2"/>
              <a:sym typeface="Exo 2"/>
            </a:endParaRPr>
          </a:p>
        </p:txBody>
      </p:sp>
      <p:sp>
        <p:nvSpPr>
          <p:cNvPr id="176" name="Google Shape;176;p29"/>
          <p:cNvSpPr txBox="1"/>
          <p:nvPr/>
        </p:nvSpPr>
        <p:spPr>
          <a:xfrm>
            <a:off x="91480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Driver Assistance</a:t>
            </a:r>
            <a:endParaRPr>
              <a:solidFill>
                <a:schemeClr val="lt2"/>
              </a:solidFill>
              <a:latin typeface="Roboto Condensed Light"/>
              <a:ea typeface="Roboto Condensed Light"/>
              <a:cs typeface="Roboto Condensed Light"/>
              <a:sym typeface="Roboto Condensed Light"/>
            </a:endParaRPr>
          </a:p>
        </p:txBody>
      </p:sp>
      <p:sp>
        <p:nvSpPr>
          <p:cNvPr id="165" name="Google Shape;165;p29"/>
          <p:cNvSpPr txBox="1"/>
          <p:nvPr/>
        </p:nvSpPr>
        <p:spPr>
          <a:xfrm>
            <a:off x="2719575" y="2267626"/>
            <a:ext cx="7626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a:t>
            </a:r>
            <a:r>
              <a:rPr b="1" lang="en" sz="1200">
                <a:solidFill>
                  <a:schemeClr val="lt1"/>
                </a:solidFill>
                <a:latin typeface="Exo 2"/>
                <a:ea typeface="Exo 2"/>
                <a:cs typeface="Exo 2"/>
                <a:sym typeface="Exo 2"/>
              </a:rPr>
              <a:t>2</a:t>
            </a:r>
            <a:endParaRPr b="1" sz="1200">
              <a:solidFill>
                <a:schemeClr val="lt1"/>
              </a:solidFill>
              <a:latin typeface="Exo 2"/>
              <a:ea typeface="Exo 2"/>
              <a:cs typeface="Exo 2"/>
              <a:sym typeface="Exo 2"/>
            </a:endParaRPr>
          </a:p>
        </p:txBody>
      </p:sp>
      <p:sp>
        <p:nvSpPr>
          <p:cNvPr id="173" name="Google Shape;173;p29"/>
          <p:cNvSpPr txBox="1"/>
          <p:nvPr/>
        </p:nvSpPr>
        <p:spPr>
          <a:xfrm>
            <a:off x="5706250" y="2267625"/>
            <a:ext cx="8043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Exo 2"/>
                <a:ea typeface="Exo 2"/>
                <a:cs typeface="Exo 2"/>
                <a:sym typeface="Exo 2"/>
              </a:rPr>
              <a:t>Level 4</a:t>
            </a:r>
            <a:endParaRPr b="1" sz="1200">
              <a:solidFill>
                <a:schemeClr val="lt1"/>
              </a:solidFill>
              <a:latin typeface="Exo 2"/>
              <a:ea typeface="Exo 2"/>
              <a:cs typeface="Exo 2"/>
              <a:sym typeface="Exo 2"/>
            </a:endParaRPr>
          </a:p>
        </p:txBody>
      </p:sp>
      <p:sp>
        <p:nvSpPr>
          <p:cNvPr id="169" name="Google Shape;169;p29"/>
          <p:cNvSpPr txBox="1"/>
          <p:nvPr/>
        </p:nvSpPr>
        <p:spPr>
          <a:xfrm>
            <a:off x="4207822"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a:t>
            </a:r>
            <a:r>
              <a:rPr b="1" lang="en" sz="1200">
                <a:solidFill>
                  <a:schemeClr val="lt1"/>
                </a:solidFill>
                <a:latin typeface="Exo 2"/>
                <a:ea typeface="Exo 2"/>
                <a:cs typeface="Exo 2"/>
                <a:sym typeface="Exo 2"/>
              </a:rPr>
              <a:t>3</a:t>
            </a:r>
            <a:endParaRPr b="1" sz="1200">
              <a:solidFill>
                <a:schemeClr val="lt1"/>
              </a:solidFill>
              <a:latin typeface="Exo 2"/>
              <a:ea typeface="Exo 2"/>
              <a:cs typeface="Exo 2"/>
              <a:sym typeface="Exo 2"/>
            </a:endParaRPr>
          </a:p>
        </p:txBody>
      </p:sp>
      <p:sp>
        <p:nvSpPr>
          <p:cNvPr id="177" name="Google Shape;177;p29"/>
          <p:cNvSpPr txBox="1"/>
          <p:nvPr/>
        </p:nvSpPr>
        <p:spPr>
          <a:xfrm>
            <a:off x="7204897" y="34283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a:t>
            </a:r>
            <a:r>
              <a:rPr b="1" lang="en" sz="1200">
                <a:solidFill>
                  <a:schemeClr val="lt1"/>
                </a:solidFill>
                <a:latin typeface="Exo 2"/>
                <a:ea typeface="Exo 2"/>
                <a:cs typeface="Exo 2"/>
                <a:sym typeface="Exo 2"/>
              </a:rPr>
              <a:t>5</a:t>
            </a:r>
            <a:endParaRPr b="1" sz="1200">
              <a:solidFill>
                <a:schemeClr val="lt1"/>
              </a:solidFill>
              <a:latin typeface="Exo 2"/>
              <a:ea typeface="Exo 2"/>
              <a:cs typeface="Exo 2"/>
              <a:sym typeface="Exo 2"/>
            </a:endParaRPr>
          </a:p>
        </p:txBody>
      </p:sp>
      <p:sp>
        <p:nvSpPr>
          <p:cNvPr id="178" name="Google Shape;178;p29"/>
          <p:cNvSpPr txBox="1"/>
          <p:nvPr/>
        </p:nvSpPr>
        <p:spPr>
          <a:xfrm>
            <a:off x="3985676"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Conditional</a:t>
            </a:r>
            <a:r>
              <a:rPr lang="en">
                <a:solidFill>
                  <a:schemeClr val="lt2"/>
                </a:solidFill>
                <a:latin typeface="Roboto Condensed Light"/>
                <a:ea typeface="Roboto Condensed Light"/>
                <a:cs typeface="Roboto Condensed Light"/>
                <a:sym typeface="Roboto Condensed Light"/>
              </a:rPr>
              <a:t> Automation</a:t>
            </a:r>
            <a:endParaRPr>
              <a:solidFill>
                <a:schemeClr val="lt2"/>
              </a:solidFill>
              <a:latin typeface="Roboto Condensed Light"/>
              <a:ea typeface="Roboto Condensed Light"/>
              <a:cs typeface="Roboto Condensed Light"/>
              <a:sym typeface="Roboto Condensed Light"/>
            </a:endParaRPr>
          </a:p>
        </p:txBody>
      </p:sp>
      <p:sp>
        <p:nvSpPr>
          <p:cNvPr id="179" name="Google Shape;179;p29"/>
          <p:cNvSpPr txBox="1"/>
          <p:nvPr/>
        </p:nvSpPr>
        <p:spPr>
          <a:xfrm>
            <a:off x="698275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Full</a:t>
            </a:r>
            <a:r>
              <a:rPr lang="en">
                <a:solidFill>
                  <a:schemeClr val="lt2"/>
                </a:solidFill>
                <a:latin typeface="Roboto Condensed Light"/>
                <a:ea typeface="Roboto Condensed Light"/>
                <a:cs typeface="Roboto Condensed Light"/>
                <a:sym typeface="Roboto Condensed Light"/>
              </a:rPr>
              <a:t> Automation</a:t>
            </a:r>
            <a:endParaRPr>
              <a:solidFill>
                <a:schemeClr val="lt2"/>
              </a:solidFill>
              <a:latin typeface="Roboto Condensed Light"/>
              <a:ea typeface="Roboto Condensed Light"/>
              <a:cs typeface="Roboto Condensed Light"/>
              <a:sym typeface="Roboto Condensed Light"/>
            </a:endParaRPr>
          </a:p>
        </p:txBody>
      </p:sp>
      <p:sp>
        <p:nvSpPr>
          <p:cNvPr id="180" name="Google Shape;180;p29"/>
          <p:cNvSpPr txBox="1"/>
          <p:nvPr/>
        </p:nvSpPr>
        <p:spPr>
          <a:xfrm>
            <a:off x="5491900" y="1336162"/>
            <a:ext cx="12330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High</a:t>
            </a:r>
            <a:r>
              <a:rPr lang="en">
                <a:solidFill>
                  <a:schemeClr val="lt2"/>
                </a:solidFill>
                <a:latin typeface="Roboto Condensed Light"/>
                <a:ea typeface="Roboto Condensed Light"/>
                <a:cs typeface="Roboto Condensed Light"/>
                <a:sym typeface="Roboto Condensed Light"/>
              </a:rPr>
              <a:t> Automation</a:t>
            </a:r>
            <a:endParaRPr>
              <a:solidFill>
                <a:schemeClr val="lt2"/>
              </a:solidFill>
              <a:latin typeface="Roboto Condensed Light"/>
              <a:ea typeface="Roboto Condensed Light"/>
              <a:cs typeface="Roboto Condensed Light"/>
              <a:sym typeface="Roboto Condensed Light"/>
            </a:endParaRPr>
          </a:p>
        </p:txBody>
      </p:sp>
      <p:sp>
        <p:nvSpPr>
          <p:cNvPr id="181" name="Google Shape;181;p29"/>
          <p:cNvSpPr txBox="1"/>
          <p:nvPr/>
        </p:nvSpPr>
        <p:spPr>
          <a:xfrm>
            <a:off x="2484375" y="1335668"/>
            <a:ext cx="12330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Partial Automation</a:t>
            </a:r>
            <a:endParaRPr>
              <a:solidFill>
                <a:schemeClr val="lt2"/>
              </a:solidFill>
              <a:latin typeface="Roboto Condensed Light"/>
              <a:ea typeface="Roboto Condensed Light"/>
              <a:cs typeface="Roboto Condensed Light"/>
              <a:sym typeface="Roboto Condensed Light"/>
            </a:endParaRPr>
          </a:p>
        </p:txBody>
      </p:sp>
      <p:sp>
        <p:nvSpPr>
          <p:cNvPr id="182" name="Google Shape;182;p29"/>
          <p:cNvSpPr txBox="1"/>
          <p:nvPr/>
        </p:nvSpPr>
        <p:spPr>
          <a:xfrm>
            <a:off x="6212800" y="342725"/>
            <a:ext cx="342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63A9FB"/>
                </a:solidFill>
                <a:latin typeface="Roboto Condensed Light"/>
                <a:ea typeface="Roboto Condensed Light"/>
                <a:cs typeface="Roboto Condensed Light"/>
                <a:sym typeface="Roboto Condensed Light"/>
                <a:hlinkClick r:id="rId3"/>
              </a:rPr>
              <a:t>1</a:t>
            </a:r>
            <a:endParaRPr sz="1200">
              <a:solidFill>
                <a:srgbClr val="63A9FB"/>
              </a:solidFill>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ctrTitle"/>
          </p:nvPr>
        </p:nvSpPr>
        <p:spPr>
          <a:xfrm flipH="1">
            <a:off x="2747779" y="2635675"/>
            <a:ext cx="5195700" cy="1921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ETHICAL HOT TOPICS</a:t>
            </a:r>
            <a:endParaRPr/>
          </a:p>
        </p:txBody>
      </p:sp>
      <p:sp>
        <p:nvSpPr>
          <p:cNvPr id="188" name="Google Shape;188;p30"/>
          <p:cNvSpPr txBox="1"/>
          <p:nvPr>
            <p:ph idx="2" type="title"/>
          </p:nvPr>
        </p:nvSpPr>
        <p:spPr>
          <a:xfrm flipH="1">
            <a:off x="4964179" y="2323850"/>
            <a:ext cx="2979300" cy="75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9" name="Google Shape;189;p30"/>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30"/>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For Autonomous Cars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cxnSp>
        <p:nvCxnSpPr>
          <p:cNvPr id="195" name="Google Shape;195;p31"/>
          <p:cNvCxnSpPr/>
          <p:nvPr/>
        </p:nvCxnSpPr>
        <p:spPr>
          <a:xfrm flipH="1">
            <a:off x="5735298" y="1722688"/>
            <a:ext cx="577800" cy="560100"/>
          </a:xfrm>
          <a:prstGeom prst="bentConnector3">
            <a:avLst>
              <a:gd fmla="val 1026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96" name="Google Shape;196;p31"/>
          <p:cNvSpPr/>
          <p:nvPr/>
        </p:nvSpPr>
        <p:spPr>
          <a:xfrm>
            <a:off x="3358212" y="3748750"/>
            <a:ext cx="1486200" cy="946200"/>
          </a:xfrm>
          <a:prstGeom prst="snip2DiagRect">
            <a:avLst>
              <a:gd fmla="val 0" name="adj1"/>
              <a:gd fmla="val 16667" name="adj2"/>
            </a:avLst>
          </a:prstGeom>
          <a:solidFill>
            <a:srgbClr val="723EA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txBox="1"/>
          <p:nvPr/>
        </p:nvSpPr>
        <p:spPr>
          <a:xfrm>
            <a:off x="3385940" y="39129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Liability</a:t>
            </a:r>
            <a:endParaRPr b="1" sz="1800">
              <a:solidFill>
                <a:schemeClr val="lt1"/>
              </a:solidFill>
              <a:latin typeface="Exo 2"/>
              <a:ea typeface="Exo 2"/>
              <a:cs typeface="Exo 2"/>
              <a:sym typeface="Exo 2"/>
            </a:endParaRPr>
          </a:p>
        </p:txBody>
      </p:sp>
      <p:sp>
        <p:nvSpPr>
          <p:cNvPr id="198" name="Google Shape;198;p31"/>
          <p:cNvSpPr txBox="1"/>
          <p:nvPr/>
        </p:nvSpPr>
        <p:spPr>
          <a:xfrm>
            <a:off x="3473715" y="42294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Who is to blame?</a:t>
            </a:r>
            <a:endParaRPr sz="1200">
              <a:solidFill>
                <a:schemeClr val="lt1"/>
              </a:solidFill>
              <a:latin typeface="Roboto Condensed Light"/>
              <a:ea typeface="Roboto Condensed Light"/>
              <a:cs typeface="Roboto Condensed Light"/>
              <a:sym typeface="Roboto Condensed Light"/>
            </a:endParaRPr>
          </a:p>
        </p:txBody>
      </p:sp>
      <p:grpSp>
        <p:nvGrpSpPr>
          <p:cNvPr id="199" name="Google Shape;199;p31"/>
          <p:cNvGrpSpPr/>
          <p:nvPr/>
        </p:nvGrpSpPr>
        <p:grpSpPr>
          <a:xfrm>
            <a:off x="6382764" y="813815"/>
            <a:ext cx="2455803" cy="2073033"/>
            <a:chOff x="6382764" y="966215"/>
            <a:chExt cx="2455803" cy="2073033"/>
          </a:xfrm>
        </p:grpSpPr>
        <p:grpSp>
          <p:nvGrpSpPr>
            <p:cNvPr id="200" name="Google Shape;200;p31"/>
            <p:cNvGrpSpPr/>
            <p:nvPr/>
          </p:nvGrpSpPr>
          <p:grpSpPr>
            <a:xfrm>
              <a:off x="6382764" y="966215"/>
              <a:ext cx="2455803" cy="2073033"/>
              <a:chOff x="238125" y="1676700"/>
              <a:chExt cx="2045650" cy="1779275"/>
            </a:xfrm>
          </p:grpSpPr>
          <p:sp>
            <p:nvSpPr>
              <p:cNvPr id="201" name="Google Shape;201;p31"/>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31"/>
            <p:cNvGrpSpPr/>
            <p:nvPr/>
          </p:nvGrpSpPr>
          <p:grpSpPr>
            <a:xfrm>
              <a:off x="6913711" y="1518813"/>
              <a:ext cx="1430700" cy="689061"/>
              <a:chOff x="6913711" y="1735963"/>
              <a:chExt cx="1430700" cy="689061"/>
            </a:xfrm>
          </p:grpSpPr>
          <p:sp>
            <p:nvSpPr>
              <p:cNvPr id="209" name="Google Shape;209;p31"/>
              <p:cNvSpPr txBox="1"/>
              <p:nvPr/>
            </p:nvSpPr>
            <p:spPr>
              <a:xfrm>
                <a:off x="6913711" y="17359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Cyber Security </a:t>
                </a:r>
                <a:endParaRPr b="1" sz="1800">
                  <a:solidFill>
                    <a:schemeClr val="lt1"/>
                  </a:solidFill>
                  <a:latin typeface="Exo 2"/>
                  <a:ea typeface="Exo 2"/>
                  <a:cs typeface="Exo 2"/>
                  <a:sym typeface="Exo 2"/>
                </a:endParaRPr>
              </a:p>
            </p:txBody>
          </p:sp>
          <p:sp>
            <p:nvSpPr>
              <p:cNvPr id="210" name="Google Shape;210;p31"/>
              <p:cNvSpPr txBox="1"/>
              <p:nvPr/>
            </p:nvSpPr>
            <p:spPr>
              <a:xfrm>
                <a:off x="6971900" y="2141224"/>
                <a:ext cx="1288500" cy="2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Condensed Light"/>
                    <a:ea typeface="Roboto Condensed Light"/>
                    <a:cs typeface="Roboto Condensed Light"/>
                    <a:sym typeface="Roboto Condensed Light"/>
                  </a:rPr>
                  <a:t>Hacking</a:t>
                </a:r>
                <a:endParaRPr sz="1200">
                  <a:solidFill>
                    <a:schemeClr val="lt1"/>
                  </a:solidFill>
                  <a:latin typeface="Roboto Condensed Light"/>
                  <a:ea typeface="Roboto Condensed Light"/>
                  <a:cs typeface="Roboto Condensed Light"/>
                  <a:sym typeface="Roboto Condensed Light"/>
                </a:endParaRPr>
              </a:p>
            </p:txBody>
          </p:sp>
        </p:grpSp>
      </p:grpSp>
      <p:sp>
        <p:nvSpPr>
          <p:cNvPr id="211" name="Google Shape;211;p31"/>
          <p:cNvSpPr/>
          <p:nvPr/>
        </p:nvSpPr>
        <p:spPr>
          <a:xfrm>
            <a:off x="3079550" y="23437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31"/>
          <p:cNvCxnSpPr/>
          <p:nvPr/>
        </p:nvCxnSpPr>
        <p:spPr>
          <a:xfrm rot="10800000">
            <a:off x="2062800" y="2151975"/>
            <a:ext cx="867300" cy="684900"/>
          </a:xfrm>
          <a:prstGeom prst="bentConnector3">
            <a:avLst>
              <a:gd fmla="val 500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13" name="Google Shape;213;p31"/>
          <p:cNvSpPr txBox="1"/>
          <p:nvPr/>
        </p:nvSpPr>
        <p:spPr>
          <a:xfrm>
            <a:off x="3203049" y="2078113"/>
            <a:ext cx="2767200" cy="94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Exo 2"/>
                <a:ea typeface="Exo 2"/>
                <a:cs typeface="Exo 2"/>
                <a:sym typeface="Exo 2"/>
              </a:rPr>
              <a:t>ETHICAL ISSUES</a:t>
            </a:r>
            <a:endParaRPr b="1" sz="2400">
              <a:solidFill>
                <a:schemeClr val="dk1"/>
              </a:solidFill>
              <a:latin typeface="Exo 2"/>
              <a:ea typeface="Exo 2"/>
              <a:cs typeface="Exo 2"/>
              <a:sym typeface="Exo 2"/>
            </a:endParaRPr>
          </a:p>
        </p:txBody>
      </p:sp>
      <p:cxnSp>
        <p:nvCxnSpPr>
          <p:cNvPr id="214" name="Google Shape;214;p31"/>
          <p:cNvCxnSpPr/>
          <p:nvPr/>
        </p:nvCxnSpPr>
        <p:spPr>
          <a:xfrm flipH="1" rot="-5400000">
            <a:off x="3475675" y="2074475"/>
            <a:ext cx="361200" cy="3000"/>
          </a:xfrm>
          <a:prstGeom prst="curvedConnector3">
            <a:avLst>
              <a:gd fmla="val 500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grpSp>
        <p:nvGrpSpPr>
          <p:cNvPr id="215" name="Google Shape;215;p31"/>
          <p:cNvGrpSpPr/>
          <p:nvPr/>
        </p:nvGrpSpPr>
        <p:grpSpPr>
          <a:xfrm>
            <a:off x="474662" y="1493666"/>
            <a:ext cx="1506854" cy="2001521"/>
            <a:chOff x="1569587" y="2014816"/>
            <a:chExt cx="1506854" cy="2001521"/>
          </a:xfrm>
        </p:grpSpPr>
        <p:grpSp>
          <p:nvGrpSpPr>
            <p:cNvPr id="216" name="Google Shape;216;p31"/>
            <p:cNvGrpSpPr/>
            <p:nvPr/>
          </p:nvGrpSpPr>
          <p:grpSpPr>
            <a:xfrm>
              <a:off x="1569587" y="2014816"/>
              <a:ext cx="1506854" cy="2001521"/>
              <a:chOff x="3580725" y="2020075"/>
              <a:chExt cx="1344925" cy="1786275"/>
            </a:xfrm>
          </p:grpSpPr>
          <p:sp>
            <p:nvSpPr>
              <p:cNvPr id="217" name="Google Shape;217;p31"/>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1"/>
            <p:cNvSpPr txBox="1"/>
            <p:nvPr/>
          </p:nvSpPr>
          <p:spPr>
            <a:xfrm>
              <a:off x="1607653" y="2489538"/>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Data</a:t>
              </a:r>
              <a:endParaRPr b="1" sz="1800">
                <a:solidFill>
                  <a:schemeClr val="lt1"/>
                </a:solidFill>
                <a:latin typeface="Exo 2"/>
                <a:ea typeface="Exo 2"/>
                <a:cs typeface="Exo 2"/>
                <a:sym typeface="Exo 2"/>
              </a:endParaRPr>
            </a:p>
          </p:txBody>
        </p:sp>
        <p:sp>
          <p:nvSpPr>
            <p:cNvPr id="223" name="Google Shape;223;p31"/>
            <p:cNvSpPr txBox="1"/>
            <p:nvPr/>
          </p:nvSpPr>
          <p:spPr>
            <a:xfrm>
              <a:off x="1654103" y="268412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Who owns it?</a:t>
              </a:r>
              <a:endParaRPr sz="1200">
                <a:solidFill>
                  <a:schemeClr val="lt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What will they do with it?</a:t>
              </a:r>
              <a:endParaRPr sz="1200">
                <a:solidFill>
                  <a:schemeClr val="lt1"/>
                </a:solidFill>
                <a:latin typeface="Roboto Condensed Light"/>
                <a:ea typeface="Roboto Condensed Light"/>
                <a:cs typeface="Roboto Condensed Light"/>
                <a:sym typeface="Roboto Condensed Light"/>
              </a:endParaRPr>
            </a:p>
          </p:txBody>
        </p:sp>
      </p:grpSp>
      <p:cxnSp>
        <p:nvCxnSpPr>
          <p:cNvPr id="224" name="Google Shape;224;p31"/>
          <p:cNvCxnSpPr/>
          <p:nvPr/>
        </p:nvCxnSpPr>
        <p:spPr>
          <a:xfrm rot="5400000">
            <a:off x="4835561" y="3263339"/>
            <a:ext cx="577800" cy="560100"/>
          </a:xfrm>
          <a:prstGeom prst="bentConnector3">
            <a:avLst>
              <a:gd fmla="val 1026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grpSp>
        <p:nvGrpSpPr>
          <p:cNvPr id="225" name="Google Shape;225;p31"/>
          <p:cNvGrpSpPr/>
          <p:nvPr/>
        </p:nvGrpSpPr>
        <p:grpSpPr>
          <a:xfrm>
            <a:off x="3034851" y="88451"/>
            <a:ext cx="1639129" cy="1716458"/>
            <a:chOff x="2983539" y="1027001"/>
            <a:chExt cx="1639129" cy="1716458"/>
          </a:xfrm>
        </p:grpSpPr>
        <p:grpSp>
          <p:nvGrpSpPr>
            <p:cNvPr id="226" name="Google Shape;226;p31"/>
            <p:cNvGrpSpPr/>
            <p:nvPr/>
          </p:nvGrpSpPr>
          <p:grpSpPr>
            <a:xfrm>
              <a:off x="2983539" y="1027001"/>
              <a:ext cx="1639129" cy="1716458"/>
              <a:chOff x="2037825" y="4064248"/>
              <a:chExt cx="217164" cy="212952"/>
            </a:xfrm>
          </p:grpSpPr>
          <p:sp>
            <p:nvSpPr>
              <p:cNvPr id="227" name="Google Shape;227;p3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adFill>
                <a:gsLst>
                  <a:gs pos="0">
                    <a:srgbClr val="9361C4"/>
                  </a:gs>
                  <a:gs pos="100000">
                    <a:srgbClr val="51327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2176450" y="4064248"/>
                <a:ext cx="78539" cy="73542"/>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adFill>
                <a:gsLst>
                  <a:gs pos="0">
                    <a:srgbClr val="9361C4"/>
                  </a:gs>
                  <a:gs pos="100000">
                    <a:srgbClr val="51327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adFill>
                <a:gsLst>
                  <a:gs pos="0">
                    <a:srgbClr val="9361C4"/>
                  </a:gs>
                  <a:gs pos="100000">
                    <a:srgbClr val="51327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nvSpPr>
          <p:spPr>
            <a:xfrm>
              <a:off x="3073538" y="2069475"/>
              <a:ext cx="956400" cy="62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Human Safety</a:t>
              </a:r>
              <a:endParaRPr b="1" sz="1800">
                <a:solidFill>
                  <a:schemeClr val="lt1"/>
                </a:solidFill>
                <a:latin typeface="Exo 2"/>
                <a:ea typeface="Exo 2"/>
                <a:cs typeface="Exo 2"/>
                <a:sym typeface="Exo 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ctrTitle"/>
          </p:nvPr>
        </p:nvSpPr>
        <p:spPr>
          <a:xfrm>
            <a:off x="1964850" y="352850"/>
            <a:ext cx="5214300" cy="52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t>KEY POINTS</a:t>
            </a:r>
            <a:endParaRPr sz="3000"/>
          </a:p>
        </p:txBody>
      </p:sp>
      <p:sp>
        <p:nvSpPr>
          <p:cNvPr id="236" name="Google Shape;236;p32"/>
          <p:cNvSpPr txBox="1"/>
          <p:nvPr>
            <p:ph idx="2" type="ctrTitle"/>
          </p:nvPr>
        </p:nvSpPr>
        <p:spPr>
          <a:xfrm>
            <a:off x="1467450" y="21204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a:t>
            </a:r>
            <a:endParaRPr/>
          </a:p>
        </p:txBody>
      </p:sp>
      <p:sp>
        <p:nvSpPr>
          <p:cNvPr id="237" name="Google Shape;237;p32"/>
          <p:cNvSpPr txBox="1"/>
          <p:nvPr>
            <p:ph idx="1" type="subTitle"/>
          </p:nvPr>
        </p:nvSpPr>
        <p:spPr>
          <a:xfrm>
            <a:off x="1778300" y="2558575"/>
            <a:ext cx="2052000" cy="16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Many companies are working on some level of autonomous car including Google, Tesla and Uber. But a decision about who should be held accountable needs to be made before fully autonomous cars start driving around.</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sp>
        <p:nvSpPr>
          <p:cNvPr id="238" name="Google Shape;238;p32"/>
          <p:cNvSpPr txBox="1"/>
          <p:nvPr>
            <p:ph idx="5" type="ctrTitle"/>
          </p:nvPr>
        </p:nvSpPr>
        <p:spPr>
          <a:xfrm>
            <a:off x="5091775" y="216446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a:t>
            </a:r>
            <a:endParaRPr/>
          </a:p>
        </p:txBody>
      </p:sp>
      <p:sp>
        <p:nvSpPr>
          <p:cNvPr id="239" name="Google Shape;239;p32"/>
          <p:cNvSpPr txBox="1"/>
          <p:nvPr>
            <p:ph idx="6" type="subTitle"/>
          </p:nvPr>
        </p:nvSpPr>
        <p:spPr>
          <a:xfrm>
            <a:off x="5319475" y="260262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An AI cannot really make an ethical split-second decisions to swerve to avoid a child running into a road, thereby hitting a pedestrian or not when either decision is a decision to cause harm.</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cxnSp>
        <p:nvCxnSpPr>
          <p:cNvPr id="240" name="Google Shape;240;p32"/>
          <p:cNvCxnSpPr/>
          <p:nvPr/>
        </p:nvCxnSpPr>
        <p:spPr>
          <a:xfrm flipH="1">
            <a:off x="4566000" y="2194675"/>
            <a:ext cx="6000" cy="25521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41" name="Google Shape;241;p32"/>
          <p:cNvSpPr/>
          <p:nvPr/>
        </p:nvSpPr>
        <p:spPr>
          <a:xfrm>
            <a:off x="2481900" y="1474150"/>
            <a:ext cx="644700" cy="6447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106225" y="1519710"/>
            <a:ext cx="644700" cy="6447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2"/>
          <p:cNvGrpSpPr/>
          <p:nvPr/>
        </p:nvGrpSpPr>
        <p:grpSpPr>
          <a:xfrm>
            <a:off x="6262229" y="1675693"/>
            <a:ext cx="332705" cy="332705"/>
            <a:chOff x="-44512325" y="3176075"/>
            <a:chExt cx="300900" cy="300900"/>
          </a:xfrm>
        </p:grpSpPr>
        <p:sp>
          <p:nvSpPr>
            <p:cNvPr id="244" name="Google Shape;244;p3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 name="Google Shape;245;p3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6" name="Google Shape;246;p3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7" name="Google Shape;247;p32"/>
          <p:cNvSpPr/>
          <p:nvPr/>
        </p:nvSpPr>
        <p:spPr>
          <a:xfrm>
            <a:off x="2688559" y="1680838"/>
            <a:ext cx="231368" cy="23132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ph type="ctrTitle"/>
          </p:nvPr>
        </p:nvSpPr>
        <p:spPr>
          <a:xfrm flipH="1">
            <a:off x="2754543" y="1347038"/>
            <a:ext cx="5195700" cy="1921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LIABILITY</a:t>
            </a:r>
            <a:endParaRPr/>
          </a:p>
        </p:txBody>
      </p:sp>
      <p:sp>
        <p:nvSpPr>
          <p:cNvPr id="253" name="Google Shape;253;p33"/>
          <p:cNvSpPr txBox="1"/>
          <p:nvPr>
            <p:ph idx="2" type="title"/>
          </p:nvPr>
        </p:nvSpPr>
        <p:spPr>
          <a:xfrm flipH="1">
            <a:off x="4970943" y="1035213"/>
            <a:ext cx="2979300" cy="75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54" name="Google Shape;254;p33"/>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
        <p:nvSpPr>
          <p:cNvPr id="255" name="Google Shape;255;p33"/>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Who could realistically be to blame?</a:t>
            </a:r>
            <a:endParaRPr sz="1400"/>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ph type="ctrTitle"/>
          </p:nvPr>
        </p:nvSpPr>
        <p:spPr>
          <a:xfrm>
            <a:off x="2638350" y="757498"/>
            <a:ext cx="3867300" cy="20541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IN THE EVENT OF AN ACCIDENT</a:t>
            </a:r>
            <a:endParaRPr sz="2800"/>
          </a:p>
        </p:txBody>
      </p:sp>
      <p:sp>
        <p:nvSpPr>
          <p:cNvPr id="261" name="Google Shape;261;p34"/>
          <p:cNvSpPr txBox="1"/>
          <p:nvPr>
            <p:ph idx="1" type="subTitle"/>
          </p:nvPr>
        </p:nvSpPr>
        <p:spPr>
          <a:xfrm>
            <a:off x="2459550" y="2695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When it is human lives that have been harmed, who can reasonably be held accountable? </a:t>
            </a:r>
            <a:endParaRPr sz="1400">
              <a:solidFill>
                <a:schemeClr val="lt2"/>
              </a:solidFill>
            </a:endParaRPr>
          </a:p>
        </p:txBody>
      </p:sp>
      <p:cxnSp>
        <p:nvCxnSpPr>
          <p:cNvPr id="262" name="Google Shape;262;p34"/>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4"/>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723EA5"/>
      </a:dk1>
      <a:lt1>
        <a:srgbClr val="FFFFFF"/>
      </a:lt1>
      <a:dk2>
        <a:srgbClr val="C187FC"/>
      </a:dk2>
      <a:lt2>
        <a:srgbClr val="3A165E"/>
      </a:lt2>
      <a:accent1>
        <a:srgbClr val="FCB663"/>
      </a:accent1>
      <a:accent2>
        <a:srgbClr val="FDBE73"/>
      </a:accent2>
      <a:accent3>
        <a:srgbClr val="FDC683"/>
      </a:accent3>
      <a:accent4>
        <a:srgbClr val="F9807D"/>
      </a:accent4>
      <a:accent5>
        <a:srgbClr val="8B5ABB"/>
      </a:accent5>
      <a:accent6>
        <a:srgbClr val="D5ACFF"/>
      </a:accent6>
      <a:hlink>
        <a:srgbClr val="3A16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